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Montserrat" charset="1" panose="00000500000000000000"/>
      <p:regular r:id="rId16"/>
    </p:embeddedFont>
    <p:embeddedFont>
      <p:font typeface="Montserrat Bold" charset="1" panose="00000800000000000000"/>
      <p:regular r:id="rId17"/>
    </p:embeddedFont>
    <p:embeddedFont>
      <p:font typeface="Poppins Bold" charset="1" panose="00000800000000000000"/>
      <p:regular r:id="rId18"/>
    </p:embeddedFont>
    <p:embeddedFont>
      <p:font typeface="Poppins Light" charset="1" panose="00000400000000000000"/>
      <p:regular r:id="rId19"/>
    </p:embeddedFont>
    <p:embeddedFont>
      <p:font typeface="Canva Sans Bold" charset="1" panose="020B0803030501040103"/>
      <p:regular r:id="rId20"/>
    </p:embeddedFont>
    <p:embeddedFont>
      <p:font typeface="Canva Sans" charset="1" panose="020B05030305010401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25.jpeg" Type="http://schemas.openxmlformats.org/officeDocument/2006/relationships/image"/><Relationship Id="rId6" Target="../media/image26.png" Type="http://schemas.openxmlformats.org/officeDocument/2006/relationships/image"/><Relationship Id="rId7" Target="../media/image27.jpeg" Type="http://schemas.openxmlformats.org/officeDocument/2006/relationships/image"/><Relationship Id="rId8" Target="../media/image2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16258" y="3290594"/>
            <a:ext cx="992106" cy="1053394"/>
          </a:xfrm>
          <a:custGeom>
            <a:avLst/>
            <a:gdLst/>
            <a:ahLst/>
            <a:cxnLst/>
            <a:rect r="r" b="b" t="t" l="l"/>
            <a:pathLst>
              <a:path h="1053394" w="992106">
                <a:moveTo>
                  <a:pt x="0" y="0"/>
                </a:moveTo>
                <a:lnTo>
                  <a:pt x="992106" y="0"/>
                </a:lnTo>
                <a:lnTo>
                  <a:pt x="992106" y="1053395"/>
                </a:lnTo>
                <a:lnTo>
                  <a:pt x="0" y="10533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39606" y="477879"/>
            <a:ext cx="17326355" cy="9375903"/>
            <a:chOff x="0" y="0"/>
            <a:chExt cx="2684306" cy="14525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84306" cy="1452573"/>
            </a:xfrm>
            <a:custGeom>
              <a:avLst/>
              <a:gdLst/>
              <a:ahLst/>
              <a:cxnLst/>
              <a:rect r="r" b="b" t="t" l="l"/>
              <a:pathLst>
                <a:path h="1452573" w="2684306">
                  <a:moveTo>
                    <a:pt x="26363" y="0"/>
                  </a:moveTo>
                  <a:lnTo>
                    <a:pt x="2657943" y="0"/>
                  </a:lnTo>
                  <a:cubicBezTo>
                    <a:pt x="2664935" y="0"/>
                    <a:pt x="2671640" y="2778"/>
                    <a:pt x="2676584" y="7722"/>
                  </a:cubicBezTo>
                  <a:cubicBezTo>
                    <a:pt x="2681528" y="12666"/>
                    <a:pt x="2684306" y="19371"/>
                    <a:pt x="2684306" y="26363"/>
                  </a:cubicBezTo>
                  <a:lnTo>
                    <a:pt x="2684306" y="1426210"/>
                  </a:lnTo>
                  <a:cubicBezTo>
                    <a:pt x="2684306" y="1433202"/>
                    <a:pt x="2681528" y="1439907"/>
                    <a:pt x="2676584" y="1444851"/>
                  </a:cubicBezTo>
                  <a:cubicBezTo>
                    <a:pt x="2671640" y="1449795"/>
                    <a:pt x="2664935" y="1452573"/>
                    <a:pt x="2657943" y="1452573"/>
                  </a:cubicBezTo>
                  <a:lnTo>
                    <a:pt x="26363" y="1452573"/>
                  </a:lnTo>
                  <a:cubicBezTo>
                    <a:pt x="19371" y="1452573"/>
                    <a:pt x="12666" y="1449795"/>
                    <a:pt x="7722" y="1444851"/>
                  </a:cubicBezTo>
                  <a:cubicBezTo>
                    <a:pt x="2778" y="1439907"/>
                    <a:pt x="0" y="1433202"/>
                    <a:pt x="0" y="1426210"/>
                  </a:cubicBezTo>
                  <a:lnTo>
                    <a:pt x="0" y="26363"/>
                  </a:lnTo>
                  <a:cubicBezTo>
                    <a:pt x="0" y="19371"/>
                    <a:pt x="2778" y="12666"/>
                    <a:pt x="7722" y="7722"/>
                  </a:cubicBezTo>
                  <a:cubicBezTo>
                    <a:pt x="12666" y="2778"/>
                    <a:pt x="19371" y="0"/>
                    <a:pt x="2636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19A9C">
                    <a:alpha val="100000"/>
                  </a:srgbClr>
                </a:gs>
                <a:gs pos="100000">
                  <a:srgbClr val="0452A5">
                    <a:alpha val="100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1598770" y="1028700"/>
            <a:ext cx="15208026" cy="8229600"/>
            <a:chOff x="0" y="0"/>
            <a:chExt cx="2684306" cy="14525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84306" cy="1452573"/>
            </a:xfrm>
            <a:custGeom>
              <a:avLst/>
              <a:gdLst/>
              <a:ahLst/>
              <a:cxnLst/>
              <a:rect r="r" b="b" t="t" l="l"/>
              <a:pathLst>
                <a:path h="1452573" w="2684306">
                  <a:moveTo>
                    <a:pt x="30035" y="0"/>
                  </a:moveTo>
                  <a:lnTo>
                    <a:pt x="2654271" y="0"/>
                  </a:lnTo>
                  <a:cubicBezTo>
                    <a:pt x="2670859" y="0"/>
                    <a:pt x="2684306" y="13447"/>
                    <a:pt x="2684306" y="30035"/>
                  </a:cubicBezTo>
                  <a:lnTo>
                    <a:pt x="2684306" y="1422538"/>
                  </a:lnTo>
                  <a:cubicBezTo>
                    <a:pt x="2684306" y="1430503"/>
                    <a:pt x="2681141" y="1438143"/>
                    <a:pt x="2675509" y="1443776"/>
                  </a:cubicBezTo>
                  <a:cubicBezTo>
                    <a:pt x="2669876" y="1449408"/>
                    <a:pt x="2662237" y="1452573"/>
                    <a:pt x="2654271" y="1452573"/>
                  </a:cubicBezTo>
                  <a:lnTo>
                    <a:pt x="30035" y="1452573"/>
                  </a:lnTo>
                  <a:cubicBezTo>
                    <a:pt x="13447" y="1452573"/>
                    <a:pt x="0" y="1439126"/>
                    <a:pt x="0" y="1422538"/>
                  </a:cubicBezTo>
                  <a:lnTo>
                    <a:pt x="0" y="30035"/>
                  </a:lnTo>
                  <a:cubicBezTo>
                    <a:pt x="0" y="13447"/>
                    <a:pt x="13447" y="0"/>
                    <a:pt x="30035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754338" y="1153901"/>
            <a:ext cx="6572956" cy="7952717"/>
            <a:chOff x="0" y="0"/>
            <a:chExt cx="1160165" cy="140370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60165" cy="1403701"/>
            </a:xfrm>
            <a:custGeom>
              <a:avLst/>
              <a:gdLst/>
              <a:ahLst/>
              <a:cxnLst/>
              <a:rect r="r" b="b" t="t" l="l"/>
              <a:pathLst>
                <a:path h="1403701" w="1160165">
                  <a:moveTo>
                    <a:pt x="69493" y="0"/>
                  </a:moveTo>
                  <a:lnTo>
                    <a:pt x="1090672" y="0"/>
                  </a:lnTo>
                  <a:cubicBezTo>
                    <a:pt x="1109103" y="0"/>
                    <a:pt x="1126779" y="7322"/>
                    <a:pt x="1139811" y="20354"/>
                  </a:cubicBezTo>
                  <a:cubicBezTo>
                    <a:pt x="1152844" y="33386"/>
                    <a:pt x="1160165" y="51062"/>
                    <a:pt x="1160165" y="69493"/>
                  </a:cubicBezTo>
                  <a:lnTo>
                    <a:pt x="1160165" y="1334208"/>
                  </a:lnTo>
                  <a:cubicBezTo>
                    <a:pt x="1160165" y="1352639"/>
                    <a:pt x="1152844" y="1370315"/>
                    <a:pt x="1139811" y="1383347"/>
                  </a:cubicBezTo>
                  <a:cubicBezTo>
                    <a:pt x="1126779" y="1396380"/>
                    <a:pt x="1109103" y="1403701"/>
                    <a:pt x="1090672" y="1403701"/>
                  </a:cubicBezTo>
                  <a:lnTo>
                    <a:pt x="69493" y="1403701"/>
                  </a:lnTo>
                  <a:cubicBezTo>
                    <a:pt x="31113" y="1403701"/>
                    <a:pt x="0" y="1372588"/>
                    <a:pt x="0" y="1334208"/>
                  </a:cubicBezTo>
                  <a:lnTo>
                    <a:pt x="0" y="69493"/>
                  </a:lnTo>
                  <a:cubicBezTo>
                    <a:pt x="0" y="31113"/>
                    <a:pt x="31113" y="0"/>
                    <a:pt x="69493" y="0"/>
                  </a:cubicBezTo>
                  <a:close/>
                </a:path>
              </a:pathLst>
            </a:custGeom>
            <a:blipFill>
              <a:blip r:embed="rId4"/>
              <a:stretch>
                <a:fillRect l="-10495" t="0" r="-10495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8968153" y="1561447"/>
            <a:ext cx="1955414" cy="468583"/>
            <a:chOff x="0" y="0"/>
            <a:chExt cx="515006" cy="1234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15006" cy="123413"/>
            </a:xfrm>
            <a:custGeom>
              <a:avLst/>
              <a:gdLst/>
              <a:ahLst/>
              <a:cxnLst/>
              <a:rect r="r" b="b" t="t" l="l"/>
              <a:pathLst>
                <a:path h="123413" w="515006">
                  <a:moveTo>
                    <a:pt x="61706" y="0"/>
                  </a:moveTo>
                  <a:lnTo>
                    <a:pt x="453300" y="0"/>
                  </a:lnTo>
                  <a:cubicBezTo>
                    <a:pt x="487379" y="0"/>
                    <a:pt x="515006" y="27627"/>
                    <a:pt x="515006" y="61706"/>
                  </a:cubicBezTo>
                  <a:lnTo>
                    <a:pt x="515006" y="61706"/>
                  </a:lnTo>
                  <a:cubicBezTo>
                    <a:pt x="515006" y="95786"/>
                    <a:pt x="487379" y="123413"/>
                    <a:pt x="453300" y="123413"/>
                  </a:cubicBezTo>
                  <a:lnTo>
                    <a:pt x="61706" y="123413"/>
                  </a:lnTo>
                  <a:cubicBezTo>
                    <a:pt x="27627" y="123413"/>
                    <a:pt x="0" y="95786"/>
                    <a:pt x="0" y="61706"/>
                  </a:cubicBezTo>
                  <a:lnTo>
                    <a:pt x="0" y="61706"/>
                  </a:lnTo>
                  <a:cubicBezTo>
                    <a:pt x="0" y="27627"/>
                    <a:pt x="27627" y="0"/>
                    <a:pt x="61706" y="0"/>
                  </a:cubicBezTo>
                  <a:close/>
                </a:path>
              </a:pathLst>
            </a:custGeom>
            <a:solidFill>
              <a:srgbClr val="319A9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15006" cy="161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017226" y="1561447"/>
            <a:ext cx="1955414" cy="468583"/>
            <a:chOff x="0" y="0"/>
            <a:chExt cx="515006" cy="12341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15006" cy="123413"/>
            </a:xfrm>
            <a:custGeom>
              <a:avLst/>
              <a:gdLst/>
              <a:ahLst/>
              <a:cxnLst/>
              <a:rect r="r" b="b" t="t" l="l"/>
              <a:pathLst>
                <a:path h="123413" w="515006">
                  <a:moveTo>
                    <a:pt x="61706" y="0"/>
                  </a:moveTo>
                  <a:lnTo>
                    <a:pt x="453300" y="0"/>
                  </a:lnTo>
                  <a:cubicBezTo>
                    <a:pt x="487379" y="0"/>
                    <a:pt x="515006" y="27627"/>
                    <a:pt x="515006" y="61706"/>
                  </a:cubicBezTo>
                  <a:lnTo>
                    <a:pt x="515006" y="61706"/>
                  </a:lnTo>
                  <a:cubicBezTo>
                    <a:pt x="515006" y="95786"/>
                    <a:pt x="487379" y="123413"/>
                    <a:pt x="453300" y="123413"/>
                  </a:cubicBezTo>
                  <a:lnTo>
                    <a:pt x="61706" y="123413"/>
                  </a:lnTo>
                  <a:cubicBezTo>
                    <a:pt x="27627" y="123413"/>
                    <a:pt x="0" y="95786"/>
                    <a:pt x="0" y="61706"/>
                  </a:cubicBezTo>
                  <a:lnTo>
                    <a:pt x="0" y="61706"/>
                  </a:lnTo>
                  <a:cubicBezTo>
                    <a:pt x="0" y="27627"/>
                    <a:pt x="27627" y="0"/>
                    <a:pt x="61706" y="0"/>
                  </a:cubicBezTo>
                  <a:close/>
                </a:path>
              </a:pathLst>
            </a:custGeom>
            <a:solidFill>
              <a:srgbClr val="0F5C9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515006" cy="161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5916258" y="1550277"/>
            <a:ext cx="490925" cy="490925"/>
          </a:xfrm>
          <a:custGeom>
            <a:avLst/>
            <a:gdLst/>
            <a:ahLst/>
            <a:cxnLst/>
            <a:rect r="r" b="b" t="t" l="l"/>
            <a:pathLst>
              <a:path h="490925" w="490925">
                <a:moveTo>
                  <a:pt x="0" y="0"/>
                </a:moveTo>
                <a:lnTo>
                  <a:pt x="490925" y="0"/>
                </a:lnTo>
                <a:lnTo>
                  <a:pt x="490925" y="490925"/>
                </a:lnTo>
                <a:lnTo>
                  <a:pt x="0" y="4909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752192" y="6491266"/>
            <a:ext cx="2474559" cy="2474559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F5C9F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3718746" y="7958546"/>
            <a:ext cx="2442974" cy="697358"/>
          </a:xfrm>
          <a:custGeom>
            <a:avLst/>
            <a:gdLst/>
            <a:ahLst/>
            <a:cxnLst/>
            <a:rect r="r" b="b" t="t" l="l"/>
            <a:pathLst>
              <a:path h="697358" w="2442974">
                <a:moveTo>
                  <a:pt x="0" y="0"/>
                </a:moveTo>
                <a:lnTo>
                  <a:pt x="2442974" y="0"/>
                </a:lnTo>
                <a:lnTo>
                  <a:pt x="2442974" y="697358"/>
                </a:lnTo>
                <a:lnTo>
                  <a:pt x="0" y="6973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8968153" y="5466503"/>
            <a:ext cx="7699317" cy="495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0"/>
              </a:lnSpc>
              <a:spcBef>
                <a:spcPct val="0"/>
              </a:spcBef>
            </a:pPr>
            <a:r>
              <a:rPr lang="en-US" sz="2885" spc="-2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Your one stop healthcare platform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968153" y="3424826"/>
            <a:ext cx="8590899" cy="1103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1"/>
              </a:lnSpc>
            </a:pPr>
            <a:r>
              <a:rPr lang="en-US" sz="9562" spc="-870" b="true">
                <a:solidFill>
                  <a:srgbClr val="1B68A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HealthCura.AI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968153" y="4423970"/>
            <a:ext cx="8590899" cy="1099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1"/>
              </a:lnSpc>
            </a:pPr>
            <a:r>
              <a:rPr lang="en-US" sz="9562" spc="-870" b="true">
                <a:solidFill>
                  <a:srgbClr val="B2C3D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Presentation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345761" y="1606726"/>
            <a:ext cx="1200198" cy="363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7"/>
              </a:lnSpc>
              <a:spcBef>
                <a:spcPct val="0"/>
              </a:spcBef>
            </a:pPr>
            <a:r>
              <a:rPr lang="en-US" sz="2190" spc="-16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Wellne</a:t>
            </a:r>
            <a:r>
              <a:rPr lang="en-US" sz="2190" spc="-16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240005" y="1594964"/>
            <a:ext cx="1577806" cy="363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7"/>
              </a:lnSpc>
              <a:spcBef>
                <a:spcPct val="0"/>
              </a:spcBef>
            </a:pPr>
            <a:r>
              <a:rPr lang="en-US" sz="2190" spc="-16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Convinience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36104" y="6861739"/>
            <a:ext cx="1446865" cy="1526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14"/>
              </a:lnSpc>
            </a:pPr>
            <a:r>
              <a:rPr lang="en-US" b="true" sz="843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24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63411" y="6926502"/>
            <a:ext cx="792251" cy="30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2"/>
              </a:lnSpc>
            </a:pPr>
            <a:r>
              <a:rPr lang="en-US" b="true" sz="169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ONLINE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90947" y="8211671"/>
            <a:ext cx="989250" cy="330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sz="1856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HOURS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9606" y="1520998"/>
            <a:ext cx="9552253" cy="8273714"/>
            <a:chOff x="0" y="0"/>
            <a:chExt cx="1479894" cy="12818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79894" cy="1281815"/>
            </a:xfrm>
            <a:custGeom>
              <a:avLst/>
              <a:gdLst/>
              <a:ahLst/>
              <a:cxnLst/>
              <a:rect r="r" b="b" t="t" l="l"/>
              <a:pathLst>
                <a:path h="1281815" w="1479894">
                  <a:moveTo>
                    <a:pt x="53492" y="0"/>
                  </a:moveTo>
                  <a:lnTo>
                    <a:pt x="1426402" y="0"/>
                  </a:lnTo>
                  <a:cubicBezTo>
                    <a:pt x="1440589" y="0"/>
                    <a:pt x="1454195" y="5636"/>
                    <a:pt x="1464227" y="15667"/>
                  </a:cubicBezTo>
                  <a:cubicBezTo>
                    <a:pt x="1474258" y="25699"/>
                    <a:pt x="1479894" y="39305"/>
                    <a:pt x="1479894" y="53492"/>
                  </a:cubicBezTo>
                  <a:lnTo>
                    <a:pt x="1479894" y="1228323"/>
                  </a:lnTo>
                  <a:cubicBezTo>
                    <a:pt x="1479894" y="1242510"/>
                    <a:pt x="1474258" y="1256116"/>
                    <a:pt x="1464227" y="1266148"/>
                  </a:cubicBezTo>
                  <a:cubicBezTo>
                    <a:pt x="1454195" y="1276179"/>
                    <a:pt x="1440589" y="1281815"/>
                    <a:pt x="1426402" y="1281815"/>
                  </a:cubicBezTo>
                  <a:lnTo>
                    <a:pt x="53492" y="1281815"/>
                  </a:lnTo>
                  <a:cubicBezTo>
                    <a:pt x="39305" y="1281815"/>
                    <a:pt x="25699" y="1276179"/>
                    <a:pt x="15667" y="1266148"/>
                  </a:cubicBezTo>
                  <a:cubicBezTo>
                    <a:pt x="5636" y="1256116"/>
                    <a:pt x="0" y="1242510"/>
                    <a:pt x="0" y="1228323"/>
                  </a:cubicBezTo>
                  <a:lnTo>
                    <a:pt x="0" y="53492"/>
                  </a:lnTo>
                  <a:cubicBezTo>
                    <a:pt x="0" y="39305"/>
                    <a:pt x="5636" y="25699"/>
                    <a:pt x="15667" y="15667"/>
                  </a:cubicBezTo>
                  <a:cubicBezTo>
                    <a:pt x="25699" y="5636"/>
                    <a:pt x="39305" y="0"/>
                    <a:pt x="53492" y="0"/>
                  </a:cubicBezTo>
                  <a:close/>
                </a:path>
              </a:pathLst>
            </a:custGeom>
            <a:blipFill>
              <a:blip r:embed="rId2"/>
              <a:stretch>
                <a:fillRect l="-15079" t="0" r="-15079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168878" y="5329640"/>
            <a:ext cx="7421355" cy="4401453"/>
            <a:chOff x="0" y="0"/>
            <a:chExt cx="1954596" cy="11592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54596" cy="1159231"/>
            </a:xfrm>
            <a:custGeom>
              <a:avLst/>
              <a:gdLst/>
              <a:ahLst/>
              <a:cxnLst/>
              <a:rect r="r" b="b" t="t" l="l"/>
              <a:pathLst>
                <a:path h="1159231" w="1954596">
                  <a:moveTo>
                    <a:pt x="74067" y="0"/>
                  </a:moveTo>
                  <a:lnTo>
                    <a:pt x="1880529" y="0"/>
                  </a:lnTo>
                  <a:cubicBezTo>
                    <a:pt x="1900173" y="0"/>
                    <a:pt x="1919012" y="7803"/>
                    <a:pt x="1932902" y="21694"/>
                  </a:cubicBezTo>
                  <a:cubicBezTo>
                    <a:pt x="1946792" y="35584"/>
                    <a:pt x="1954596" y="54423"/>
                    <a:pt x="1954596" y="74067"/>
                  </a:cubicBezTo>
                  <a:lnTo>
                    <a:pt x="1954596" y="1085164"/>
                  </a:lnTo>
                  <a:cubicBezTo>
                    <a:pt x="1954596" y="1104807"/>
                    <a:pt x="1946792" y="1123647"/>
                    <a:pt x="1932902" y="1137537"/>
                  </a:cubicBezTo>
                  <a:cubicBezTo>
                    <a:pt x="1919012" y="1151427"/>
                    <a:pt x="1900173" y="1159231"/>
                    <a:pt x="1880529" y="1159231"/>
                  </a:cubicBezTo>
                  <a:lnTo>
                    <a:pt x="74067" y="1159231"/>
                  </a:lnTo>
                  <a:cubicBezTo>
                    <a:pt x="54423" y="1159231"/>
                    <a:pt x="35584" y="1151427"/>
                    <a:pt x="21694" y="1137537"/>
                  </a:cubicBezTo>
                  <a:cubicBezTo>
                    <a:pt x="7803" y="1123647"/>
                    <a:pt x="0" y="1104807"/>
                    <a:pt x="0" y="1085164"/>
                  </a:cubicBezTo>
                  <a:lnTo>
                    <a:pt x="0" y="74067"/>
                  </a:lnTo>
                  <a:cubicBezTo>
                    <a:pt x="0" y="54423"/>
                    <a:pt x="7803" y="35584"/>
                    <a:pt x="21694" y="21694"/>
                  </a:cubicBezTo>
                  <a:cubicBezTo>
                    <a:pt x="35584" y="7803"/>
                    <a:pt x="54423" y="0"/>
                    <a:pt x="74067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954596" cy="11973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67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2444616" y="686991"/>
            <a:ext cx="12935616" cy="0"/>
          </a:xfrm>
          <a:prstGeom prst="line">
            <a:avLst/>
          </a:prstGeom>
          <a:ln cap="rnd" w="104775">
            <a:gradFill>
              <a:gsLst>
                <a:gs pos="0">
                  <a:srgbClr val="319A9C">
                    <a:alpha val="100000"/>
                  </a:srgbClr>
                </a:gs>
                <a:gs pos="100000">
                  <a:srgbClr val="0452A5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0540469" y="2905597"/>
            <a:ext cx="7421355" cy="2138293"/>
            <a:chOff x="0" y="0"/>
            <a:chExt cx="1954596" cy="5631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54596" cy="563172"/>
            </a:xfrm>
            <a:custGeom>
              <a:avLst/>
              <a:gdLst/>
              <a:ahLst/>
              <a:cxnLst/>
              <a:rect r="r" b="b" t="t" l="l"/>
              <a:pathLst>
                <a:path h="563172" w="1954596">
                  <a:moveTo>
                    <a:pt x="57376" y="0"/>
                  </a:moveTo>
                  <a:lnTo>
                    <a:pt x="1897220" y="0"/>
                  </a:lnTo>
                  <a:cubicBezTo>
                    <a:pt x="1912437" y="0"/>
                    <a:pt x="1927031" y="6045"/>
                    <a:pt x="1937791" y="16805"/>
                  </a:cubicBezTo>
                  <a:cubicBezTo>
                    <a:pt x="1948551" y="27565"/>
                    <a:pt x="1954596" y="42159"/>
                    <a:pt x="1954596" y="57376"/>
                  </a:cubicBezTo>
                  <a:lnTo>
                    <a:pt x="1954596" y="505796"/>
                  </a:lnTo>
                  <a:cubicBezTo>
                    <a:pt x="1954596" y="537484"/>
                    <a:pt x="1928908" y="563172"/>
                    <a:pt x="1897220" y="563172"/>
                  </a:cubicBezTo>
                  <a:lnTo>
                    <a:pt x="57376" y="563172"/>
                  </a:lnTo>
                  <a:cubicBezTo>
                    <a:pt x="25688" y="563172"/>
                    <a:pt x="0" y="537484"/>
                    <a:pt x="0" y="505796"/>
                  </a:cubicBezTo>
                  <a:lnTo>
                    <a:pt x="0" y="57376"/>
                  </a:lnTo>
                  <a:cubicBezTo>
                    <a:pt x="0" y="25688"/>
                    <a:pt x="25688" y="0"/>
                    <a:pt x="5737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19A9C">
                    <a:alpha val="100000"/>
                  </a:srgbClr>
                </a:gs>
                <a:gs pos="100000">
                  <a:srgbClr val="0452A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954596" cy="601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67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628783" y="2208065"/>
            <a:ext cx="1955414" cy="468583"/>
            <a:chOff x="0" y="0"/>
            <a:chExt cx="515006" cy="12341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15006" cy="123413"/>
            </a:xfrm>
            <a:custGeom>
              <a:avLst/>
              <a:gdLst/>
              <a:ahLst/>
              <a:cxnLst/>
              <a:rect r="r" b="b" t="t" l="l"/>
              <a:pathLst>
                <a:path h="123413" w="515006">
                  <a:moveTo>
                    <a:pt x="61706" y="0"/>
                  </a:moveTo>
                  <a:lnTo>
                    <a:pt x="453300" y="0"/>
                  </a:lnTo>
                  <a:cubicBezTo>
                    <a:pt x="487379" y="0"/>
                    <a:pt x="515006" y="27627"/>
                    <a:pt x="515006" y="61706"/>
                  </a:cubicBezTo>
                  <a:lnTo>
                    <a:pt x="515006" y="61706"/>
                  </a:lnTo>
                  <a:cubicBezTo>
                    <a:pt x="515006" y="95786"/>
                    <a:pt x="487379" y="123413"/>
                    <a:pt x="453300" y="123413"/>
                  </a:cubicBezTo>
                  <a:lnTo>
                    <a:pt x="61706" y="123413"/>
                  </a:lnTo>
                  <a:cubicBezTo>
                    <a:pt x="27627" y="123413"/>
                    <a:pt x="0" y="95786"/>
                    <a:pt x="0" y="61706"/>
                  </a:cubicBezTo>
                  <a:lnTo>
                    <a:pt x="0" y="61706"/>
                  </a:lnTo>
                  <a:cubicBezTo>
                    <a:pt x="0" y="27627"/>
                    <a:pt x="27627" y="0"/>
                    <a:pt x="61706" y="0"/>
                  </a:cubicBezTo>
                  <a:close/>
                </a:path>
              </a:pathLst>
            </a:custGeom>
            <a:solidFill>
              <a:srgbClr val="319A9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15006" cy="161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677856" y="2208065"/>
            <a:ext cx="1955414" cy="468583"/>
            <a:chOff x="0" y="0"/>
            <a:chExt cx="515006" cy="12341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15006" cy="123413"/>
            </a:xfrm>
            <a:custGeom>
              <a:avLst/>
              <a:gdLst/>
              <a:ahLst/>
              <a:cxnLst/>
              <a:rect r="r" b="b" t="t" l="l"/>
              <a:pathLst>
                <a:path h="123413" w="515006">
                  <a:moveTo>
                    <a:pt x="61706" y="0"/>
                  </a:moveTo>
                  <a:lnTo>
                    <a:pt x="453300" y="0"/>
                  </a:lnTo>
                  <a:cubicBezTo>
                    <a:pt x="487379" y="0"/>
                    <a:pt x="515006" y="27627"/>
                    <a:pt x="515006" y="61706"/>
                  </a:cubicBezTo>
                  <a:lnTo>
                    <a:pt x="515006" y="61706"/>
                  </a:lnTo>
                  <a:cubicBezTo>
                    <a:pt x="515006" y="95786"/>
                    <a:pt x="487379" y="123413"/>
                    <a:pt x="453300" y="123413"/>
                  </a:cubicBezTo>
                  <a:lnTo>
                    <a:pt x="61706" y="123413"/>
                  </a:lnTo>
                  <a:cubicBezTo>
                    <a:pt x="27627" y="123413"/>
                    <a:pt x="0" y="95786"/>
                    <a:pt x="0" y="61706"/>
                  </a:cubicBezTo>
                  <a:lnTo>
                    <a:pt x="0" y="61706"/>
                  </a:lnTo>
                  <a:cubicBezTo>
                    <a:pt x="0" y="27627"/>
                    <a:pt x="27627" y="0"/>
                    <a:pt x="61706" y="0"/>
                  </a:cubicBezTo>
                  <a:close/>
                </a:path>
              </a:pathLst>
            </a:custGeom>
            <a:solidFill>
              <a:srgbClr val="0F5C9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515006" cy="161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1095767" y="3438336"/>
            <a:ext cx="6072335" cy="1272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6"/>
              </a:lnSpc>
            </a:pPr>
            <a:r>
              <a:rPr lang="en-US" b="true" sz="5836" spc="-53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OUR ASK</a:t>
            </a:r>
          </a:p>
          <a:p>
            <a:pPr algn="ctr">
              <a:lnSpc>
                <a:spcPts val="4786"/>
              </a:lnSpc>
            </a:pPr>
            <a:r>
              <a:rPr lang="en-US" b="true" sz="5836" spc="-53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R330000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006391" y="2253344"/>
            <a:ext cx="1200198" cy="363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7"/>
              </a:lnSpc>
              <a:spcBef>
                <a:spcPct val="0"/>
              </a:spcBef>
            </a:pPr>
            <a:r>
              <a:rPr lang="en-US" sz="2190" spc="-16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Wellne</a:t>
            </a:r>
            <a:r>
              <a:rPr lang="en-US" sz="2190" spc="-16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016350" y="2270114"/>
            <a:ext cx="1467612" cy="32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1"/>
              </a:lnSpc>
              <a:spcBef>
                <a:spcPct val="0"/>
              </a:spcBef>
            </a:pPr>
            <a:r>
              <a:rPr lang="en-US" sz="1965" spc="-15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Convenience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74412" y="430344"/>
            <a:ext cx="1436319" cy="330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7"/>
              </a:lnSpc>
              <a:spcBef>
                <a:spcPct val="0"/>
              </a:spcBef>
            </a:pPr>
            <a:r>
              <a:rPr lang="en-US" sz="1969" spc="-22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HealthCura.Ai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746626" y="420819"/>
            <a:ext cx="2215199" cy="373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7"/>
              </a:lnSpc>
              <a:spcBef>
                <a:spcPct val="0"/>
              </a:spcBef>
            </a:pPr>
            <a:r>
              <a:rPr lang="en-US" sz="2169" spc="-24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Presentation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832635" y="5753535"/>
            <a:ext cx="6093842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R100000 PCs and servers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832635" y="6752390"/>
            <a:ext cx="5200278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R180000 rental space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944777" y="7751244"/>
            <a:ext cx="4975994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R50000 cloud server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993551" cy="10287000"/>
            <a:chOff x="0" y="0"/>
            <a:chExt cx="1548263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48263" cy="1593725"/>
            </a:xfrm>
            <a:custGeom>
              <a:avLst/>
              <a:gdLst/>
              <a:ahLst/>
              <a:cxnLst/>
              <a:rect r="r" b="b" t="t" l="l"/>
              <a:pathLst>
                <a:path h="1593725" w="1548263">
                  <a:moveTo>
                    <a:pt x="72821" y="0"/>
                  </a:moveTo>
                  <a:lnTo>
                    <a:pt x="1475442" y="0"/>
                  </a:lnTo>
                  <a:cubicBezTo>
                    <a:pt x="1494755" y="0"/>
                    <a:pt x="1513277" y="7672"/>
                    <a:pt x="1526934" y="21329"/>
                  </a:cubicBezTo>
                  <a:cubicBezTo>
                    <a:pt x="1540590" y="34985"/>
                    <a:pt x="1548263" y="53508"/>
                    <a:pt x="1548263" y="72821"/>
                  </a:cubicBezTo>
                  <a:lnTo>
                    <a:pt x="1548263" y="1520904"/>
                  </a:lnTo>
                  <a:cubicBezTo>
                    <a:pt x="1548263" y="1540218"/>
                    <a:pt x="1540590" y="1558740"/>
                    <a:pt x="1526934" y="1572397"/>
                  </a:cubicBezTo>
                  <a:cubicBezTo>
                    <a:pt x="1513277" y="1586053"/>
                    <a:pt x="1494755" y="1593725"/>
                    <a:pt x="1475442" y="1593725"/>
                  </a:cubicBezTo>
                  <a:lnTo>
                    <a:pt x="72821" y="1593725"/>
                  </a:lnTo>
                  <a:cubicBezTo>
                    <a:pt x="32603" y="1593725"/>
                    <a:pt x="0" y="1561122"/>
                    <a:pt x="0" y="1520904"/>
                  </a:cubicBezTo>
                  <a:lnTo>
                    <a:pt x="0" y="72821"/>
                  </a:lnTo>
                  <a:cubicBezTo>
                    <a:pt x="0" y="53508"/>
                    <a:pt x="7672" y="34985"/>
                    <a:pt x="21329" y="21329"/>
                  </a:cubicBezTo>
                  <a:cubicBezTo>
                    <a:pt x="34985" y="7672"/>
                    <a:pt x="53508" y="0"/>
                    <a:pt x="72821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-37415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28700" y="1028700"/>
            <a:ext cx="7413768" cy="903132"/>
          </a:xfrm>
          <a:custGeom>
            <a:avLst/>
            <a:gdLst/>
            <a:ahLst/>
            <a:cxnLst/>
            <a:rect r="r" b="b" t="t" l="l"/>
            <a:pathLst>
              <a:path h="903132" w="7413768">
                <a:moveTo>
                  <a:pt x="0" y="0"/>
                </a:moveTo>
                <a:lnTo>
                  <a:pt x="7413768" y="0"/>
                </a:lnTo>
                <a:lnTo>
                  <a:pt x="7413768" y="903132"/>
                </a:lnTo>
                <a:lnTo>
                  <a:pt x="0" y="9031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8863087"/>
            <a:ext cx="750572" cy="750572"/>
          </a:xfrm>
          <a:custGeom>
            <a:avLst/>
            <a:gdLst/>
            <a:ahLst/>
            <a:cxnLst/>
            <a:rect r="r" b="b" t="t" l="l"/>
            <a:pathLst>
              <a:path h="750572" w="750572">
                <a:moveTo>
                  <a:pt x="0" y="0"/>
                </a:moveTo>
                <a:lnTo>
                  <a:pt x="750572" y="0"/>
                </a:lnTo>
                <a:lnTo>
                  <a:pt x="750572" y="750572"/>
                </a:lnTo>
                <a:lnTo>
                  <a:pt x="0" y="7505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01192" y="8883014"/>
            <a:ext cx="750572" cy="750572"/>
          </a:xfrm>
          <a:custGeom>
            <a:avLst/>
            <a:gdLst/>
            <a:ahLst/>
            <a:cxnLst/>
            <a:rect r="r" b="b" t="t" l="l"/>
            <a:pathLst>
              <a:path h="750572" w="750572">
                <a:moveTo>
                  <a:pt x="0" y="0"/>
                </a:moveTo>
                <a:lnTo>
                  <a:pt x="750572" y="0"/>
                </a:lnTo>
                <a:lnTo>
                  <a:pt x="750572" y="750572"/>
                </a:lnTo>
                <a:lnTo>
                  <a:pt x="0" y="7505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775589" y="8883014"/>
            <a:ext cx="750572" cy="750572"/>
          </a:xfrm>
          <a:custGeom>
            <a:avLst/>
            <a:gdLst/>
            <a:ahLst/>
            <a:cxnLst/>
            <a:rect r="r" b="b" t="t" l="l"/>
            <a:pathLst>
              <a:path h="750572" w="750572">
                <a:moveTo>
                  <a:pt x="0" y="0"/>
                </a:moveTo>
                <a:lnTo>
                  <a:pt x="750572" y="0"/>
                </a:lnTo>
                <a:lnTo>
                  <a:pt x="750572" y="750572"/>
                </a:lnTo>
                <a:lnTo>
                  <a:pt x="0" y="7505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79095" y="3023053"/>
            <a:ext cx="7263374" cy="1282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6"/>
              </a:lnSpc>
            </a:pPr>
            <a:r>
              <a:rPr lang="en-US" sz="5836" spc="-531" b="true">
                <a:solidFill>
                  <a:srgbClr val="0F5C9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Inconvenient Healthcare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9095" y="4573046"/>
            <a:ext cx="7476265" cy="2647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41"/>
              </a:lnSpc>
            </a:pPr>
            <a:r>
              <a:rPr lang="en-US" sz="3029" spc="-233">
                <a:solidFill>
                  <a:srgbClr val="319A9C"/>
                </a:solidFill>
                <a:latin typeface="Montserrat"/>
                <a:ea typeface="Montserrat"/>
                <a:cs typeface="Montserrat"/>
                <a:sym typeface="Montserrat"/>
              </a:rPr>
              <a:t>Are South Africans getting the easy and convenient healthcare services they need? </a:t>
            </a:r>
          </a:p>
          <a:p>
            <a:pPr algn="just">
              <a:lnSpc>
                <a:spcPts val="4241"/>
              </a:lnSpc>
              <a:spcBef>
                <a:spcPct val="0"/>
              </a:spcBef>
            </a:pPr>
            <a:r>
              <a:rPr lang="en-US" sz="3029" spc="-233">
                <a:solidFill>
                  <a:srgbClr val="319A9C"/>
                </a:solidFill>
                <a:latin typeface="Montserrat"/>
                <a:ea typeface="Montserrat"/>
                <a:cs typeface="Montserrat"/>
                <a:sym typeface="Montserrat"/>
              </a:rPr>
              <a:t>Today getting medical help means going to different places for checkups, prescriptions, payment and medicine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45138" y="1140108"/>
            <a:ext cx="5873477" cy="613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7"/>
              </a:lnSpc>
              <a:spcBef>
                <a:spcPct val="0"/>
              </a:spcBef>
            </a:pPr>
            <a:r>
              <a:rPr lang="en-US" sz="3590" spc="-40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Problem Statement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26740" y="1185989"/>
            <a:ext cx="8394924" cy="8696037"/>
            <a:chOff x="0" y="0"/>
            <a:chExt cx="2211009" cy="22903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11009" cy="2290314"/>
            </a:xfrm>
            <a:custGeom>
              <a:avLst/>
              <a:gdLst/>
              <a:ahLst/>
              <a:cxnLst/>
              <a:rect r="r" b="b" t="t" l="l"/>
              <a:pathLst>
                <a:path h="2290314" w="2211009">
                  <a:moveTo>
                    <a:pt x="47033" y="0"/>
                  </a:moveTo>
                  <a:lnTo>
                    <a:pt x="2163976" y="0"/>
                  </a:lnTo>
                  <a:cubicBezTo>
                    <a:pt x="2176450" y="0"/>
                    <a:pt x="2188413" y="4955"/>
                    <a:pt x="2197233" y="13776"/>
                  </a:cubicBezTo>
                  <a:cubicBezTo>
                    <a:pt x="2206054" y="22596"/>
                    <a:pt x="2211009" y="34559"/>
                    <a:pt x="2211009" y="47033"/>
                  </a:cubicBezTo>
                  <a:lnTo>
                    <a:pt x="2211009" y="2243281"/>
                  </a:lnTo>
                  <a:cubicBezTo>
                    <a:pt x="2211009" y="2269257"/>
                    <a:pt x="2189951" y="2290314"/>
                    <a:pt x="2163976" y="2290314"/>
                  </a:cubicBezTo>
                  <a:lnTo>
                    <a:pt x="47033" y="2290314"/>
                  </a:lnTo>
                  <a:cubicBezTo>
                    <a:pt x="21057" y="2290314"/>
                    <a:pt x="0" y="2269257"/>
                    <a:pt x="0" y="2243281"/>
                  </a:cubicBezTo>
                  <a:lnTo>
                    <a:pt x="0" y="47033"/>
                  </a:lnTo>
                  <a:cubicBezTo>
                    <a:pt x="0" y="21057"/>
                    <a:pt x="21057" y="0"/>
                    <a:pt x="4703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19A9C">
                    <a:alpha val="100000"/>
                  </a:srgbClr>
                </a:gs>
                <a:gs pos="100000">
                  <a:srgbClr val="0452A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11009" cy="2328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6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336242" y="1185989"/>
            <a:ext cx="8499783" cy="8696037"/>
            <a:chOff x="0" y="0"/>
            <a:chExt cx="1514020" cy="15489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14020" cy="1548977"/>
            </a:xfrm>
            <a:custGeom>
              <a:avLst/>
              <a:gdLst/>
              <a:ahLst/>
              <a:cxnLst/>
              <a:rect r="r" b="b" t="t" l="l"/>
              <a:pathLst>
                <a:path h="1548977" w="1514020">
                  <a:moveTo>
                    <a:pt x="40077" y="0"/>
                  </a:moveTo>
                  <a:lnTo>
                    <a:pt x="1473943" y="0"/>
                  </a:lnTo>
                  <a:cubicBezTo>
                    <a:pt x="1484572" y="0"/>
                    <a:pt x="1494766" y="4222"/>
                    <a:pt x="1502281" y="11738"/>
                  </a:cubicBezTo>
                  <a:cubicBezTo>
                    <a:pt x="1509797" y="19254"/>
                    <a:pt x="1514020" y="29448"/>
                    <a:pt x="1514020" y="40077"/>
                  </a:cubicBezTo>
                  <a:lnTo>
                    <a:pt x="1514020" y="1508900"/>
                  </a:lnTo>
                  <a:cubicBezTo>
                    <a:pt x="1514020" y="1519529"/>
                    <a:pt x="1509797" y="1529723"/>
                    <a:pt x="1502281" y="1537239"/>
                  </a:cubicBezTo>
                  <a:cubicBezTo>
                    <a:pt x="1494766" y="1544755"/>
                    <a:pt x="1484572" y="1548977"/>
                    <a:pt x="1473943" y="1548977"/>
                  </a:cubicBezTo>
                  <a:lnTo>
                    <a:pt x="40077" y="1548977"/>
                  </a:lnTo>
                  <a:cubicBezTo>
                    <a:pt x="29448" y="1548977"/>
                    <a:pt x="19254" y="1544755"/>
                    <a:pt x="11738" y="1537239"/>
                  </a:cubicBezTo>
                  <a:cubicBezTo>
                    <a:pt x="4222" y="1529723"/>
                    <a:pt x="0" y="1519529"/>
                    <a:pt x="0" y="1508900"/>
                  </a:cubicBezTo>
                  <a:lnTo>
                    <a:pt x="0" y="40077"/>
                  </a:lnTo>
                  <a:cubicBezTo>
                    <a:pt x="0" y="29448"/>
                    <a:pt x="4222" y="19254"/>
                    <a:pt x="11738" y="11738"/>
                  </a:cubicBezTo>
                  <a:cubicBezTo>
                    <a:pt x="19254" y="4222"/>
                    <a:pt x="29448" y="0"/>
                    <a:pt x="40077" y="0"/>
                  </a:cubicBezTo>
                  <a:close/>
                </a:path>
              </a:pathLst>
            </a:custGeom>
            <a:blipFill>
              <a:blip r:embed="rId2"/>
              <a:stretch>
                <a:fillRect l="-27582" t="0" r="-61021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79095" y="8789717"/>
            <a:ext cx="1955414" cy="468583"/>
            <a:chOff x="0" y="0"/>
            <a:chExt cx="515006" cy="1234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15006" cy="123413"/>
            </a:xfrm>
            <a:custGeom>
              <a:avLst/>
              <a:gdLst/>
              <a:ahLst/>
              <a:cxnLst/>
              <a:rect r="r" b="b" t="t" l="l"/>
              <a:pathLst>
                <a:path h="123413" w="515006">
                  <a:moveTo>
                    <a:pt x="61706" y="0"/>
                  </a:moveTo>
                  <a:lnTo>
                    <a:pt x="453300" y="0"/>
                  </a:lnTo>
                  <a:cubicBezTo>
                    <a:pt x="487379" y="0"/>
                    <a:pt x="515006" y="27627"/>
                    <a:pt x="515006" y="61706"/>
                  </a:cubicBezTo>
                  <a:lnTo>
                    <a:pt x="515006" y="61706"/>
                  </a:lnTo>
                  <a:cubicBezTo>
                    <a:pt x="515006" y="95786"/>
                    <a:pt x="487379" y="123413"/>
                    <a:pt x="453300" y="123413"/>
                  </a:cubicBezTo>
                  <a:lnTo>
                    <a:pt x="61706" y="123413"/>
                  </a:lnTo>
                  <a:cubicBezTo>
                    <a:pt x="27627" y="123413"/>
                    <a:pt x="0" y="95786"/>
                    <a:pt x="0" y="61706"/>
                  </a:cubicBezTo>
                  <a:lnTo>
                    <a:pt x="0" y="61706"/>
                  </a:lnTo>
                  <a:cubicBezTo>
                    <a:pt x="0" y="27627"/>
                    <a:pt x="27627" y="0"/>
                    <a:pt x="6170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15006" cy="161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228168" y="8789717"/>
            <a:ext cx="1955414" cy="468583"/>
            <a:chOff x="0" y="0"/>
            <a:chExt cx="515006" cy="12341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15006" cy="123413"/>
            </a:xfrm>
            <a:custGeom>
              <a:avLst/>
              <a:gdLst/>
              <a:ahLst/>
              <a:cxnLst/>
              <a:rect r="r" b="b" t="t" l="l"/>
              <a:pathLst>
                <a:path h="123413" w="515006">
                  <a:moveTo>
                    <a:pt x="61706" y="0"/>
                  </a:moveTo>
                  <a:lnTo>
                    <a:pt x="453300" y="0"/>
                  </a:lnTo>
                  <a:cubicBezTo>
                    <a:pt x="487379" y="0"/>
                    <a:pt x="515006" y="27627"/>
                    <a:pt x="515006" y="61706"/>
                  </a:cubicBezTo>
                  <a:lnTo>
                    <a:pt x="515006" y="61706"/>
                  </a:lnTo>
                  <a:cubicBezTo>
                    <a:pt x="515006" y="95786"/>
                    <a:pt x="487379" y="123413"/>
                    <a:pt x="453300" y="123413"/>
                  </a:cubicBezTo>
                  <a:lnTo>
                    <a:pt x="61706" y="123413"/>
                  </a:lnTo>
                  <a:cubicBezTo>
                    <a:pt x="27627" y="123413"/>
                    <a:pt x="0" y="95786"/>
                    <a:pt x="0" y="61706"/>
                  </a:cubicBezTo>
                  <a:lnTo>
                    <a:pt x="0" y="61706"/>
                  </a:lnTo>
                  <a:cubicBezTo>
                    <a:pt x="0" y="27627"/>
                    <a:pt x="27627" y="0"/>
                    <a:pt x="6170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15006" cy="161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79095" y="8133845"/>
            <a:ext cx="5648047" cy="468583"/>
            <a:chOff x="0" y="0"/>
            <a:chExt cx="1487551" cy="12341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87551" cy="123413"/>
            </a:xfrm>
            <a:custGeom>
              <a:avLst/>
              <a:gdLst/>
              <a:ahLst/>
              <a:cxnLst/>
              <a:rect r="r" b="b" t="t" l="l"/>
              <a:pathLst>
                <a:path h="123413" w="1487551">
                  <a:moveTo>
                    <a:pt x="61706" y="0"/>
                  </a:moveTo>
                  <a:lnTo>
                    <a:pt x="1425845" y="0"/>
                  </a:lnTo>
                  <a:cubicBezTo>
                    <a:pt x="1459925" y="0"/>
                    <a:pt x="1487551" y="27627"/>
                    <a:pt x="1487551" y="61706"/>
                  </a:cubicBezTo>
                  <a:lnTo>
                    <a:pt x="1487551" y="61706"/>
                  </a:lnTo>
                  <a:cubicBezTo>
                    <a:pt x="1487551" y="78072"/>
                    <a:pt x="1481050" y="93767"/>
                    <a:pt x="1469478" y="105340"/>
                  </a:cubicBezTo>
                  <a:cubicBezTo>
                    <a:pt x="1457906" y="116912"/>
                    <a:pt x="1442211" y="123413"/>
                    <a:pt x="1425845" y="123413"/>
                  </a:cubicBezTo>
                  <a:lnTo>
                    <a:pt x="61706" y="123413"/>
                  </a:lnTo>
                  <a:cubicBezTo>
                    <a:pt x="27627" y="123413"/>
                    <a:pt x="0" y="95786"/>
                    <a:pt x="0" y="61706"/>
                  </a:cubicBezTo>
                  <a:lnTo>
                    <a:pt x="0" y="61706"/>
                  </a:lnTo>
                  <a:cubicBezTo>
                    <a:pt x="0" y="27627"/>
                    <a:pt x="27627" y="0"/>
                    <a:pt x="6170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487551" cy="161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6" id="16"/>
          <p:cNvSpPr/>
          <p:nvPr/>
        </p:nvSpPr>
        <p:spPr>
          <a:xfrm>
            <a:off x="626740" y="686991"/>
            <a:ext cx="15385004" cy="0"/>
          </a:xfrm>
          <a:prstGeom prst="line">
            <a:avLst/>
          </a:prstGeom>
          <a:ln cap="rnd" w="104775">
            <a:gradFill>
              <a:gsLst>
                <a:gs pos="0">
                  <a:srgbClr val="319A9C">
                    <a:alpha val="100000"/>
                  </a:srgbClr>
                </a:gs>
                <a:gs pos="100000">
                  <a:srgbClr val="0452A5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1179095" y="3023053"/>
            <a:ext cx="7263374" cy="1282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6"/>
              </a:lnSpc>
            </a:pPr>
            <a:r>
              <a:rPr lang="en-US" sz="5836" spc="-53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HEALTHCURA.AI to the rescue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79095" y="4573046"/>
            <a:ext cx="7476265" cy="2647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41"/>
              </a:lnSpc>
              <a:spcBef>
                <a:spcPct val="0"/>
              </a:spcBef>
            </a:pPr>
            <a:r>
              <a:rPr lang="en-US" sz="3029" spc="-2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HealthCura.Ai is a web-based premium healthcare platform that solves this by offering a one-stop digital platform that bring all these services together in one seamless, accessible solution.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56703" y="8834995"/>
            <a:ext cx="1200198" cy="363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7"/>
              </a:lnSpc>
              <a:spcBef>
                <a:spcPct val="0"/>
              </a:spcBef>
            </a:pPr>
            <a:r>
              <a:rPr lang="en-US" sz="2190" spc="-168">
                <a:solidFill>
                  <a:srgbClr val="0F5C9F"/>
                </a:solidFill>
                <a:latin typeface="Montserrat"/>
                <a:ea typeface="Montserrat"/>
                <a:cs typeface="Montserrat"/>
                <a:sym typeface="Montserrat"/>
              </a:rPr>
              <a:t>Wellne</a:t>
            </a:r>
            <a:r>
              <a:rPr lang="en-US" sz="2190" spc="-168">
                <a:solidFill>
                  <a:srgbClr val="0F5C9F"/>
                </a:solidFill>
                <a:latin typeface="Montserrat"/>
                <a:ea typeface="Montserrat"/>
                <a:cs typeface="Montserrat"/>
                <a:sym typeface="Montserrat"/>
              </a:rPr>
              <a:t>ss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371091" y="8834995"/>
            <a:ext cx="1669568" cy="363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7"/>
              </a:lnSpc>
              <a:spcBef>
                <a:spcPct val="0"/>
              </a:spcBef>
            </a:pPr>
            <a:r>
              <a:rPr lang="en-US" sz="2190" spc="-168">
                <a:solidFill>
                  <a:srgbClr val="0F5C9F"/>
                </a:solidFill>
                <a:latin typeface="Montserrat"/>
                <a:ea typeface="Montserrat"/>
                <a:cs typeface="Montserrat"/>
                <a:sym typeface="Montserrat"/>
              </a:rPr>
              <a:t>Convenience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88548" y="8167361"/>
            <a:ext cx="5667735" cy="363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7"/>
              </a:lnSpc>
              <a:spcBef>
                <a:spcPct val="0"/>
              </a:spcBef>
            </a:pPr>
            <a:r>
              <a:rPr lang="en-US" sz="2190" spc="-168">
                <a:solidFill>
                  <a:srgbClr val="0F5C9F"/>
                </a:solidFill>
                <a:latin typeface="Montserrat"/>
                <a:ea typeface="Montserrat"/>
                <a:cs typeface="Montserrat"/>
                <a:sym typeface="Montserrat"/>
              </a:rPr>
              <a:t>Family-focused healthcare for all ages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410792" y="411294"/>
            <a:ext cx="1146298" cy="494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7"/>
              </a:lnSpc>
              <a:spcBef>
                <a:spcPct val="0"/>
              </a:spcBef>
            </a:pPr>
            <a:r>
              <a:rPr lang="en-US" sz="2869" spc="-32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2025</a:t>
            </a:r>
          </a:p>
        </p:txBody>
      </p:sp>
      <p:sp>
        <p:nvSpPr>
          <p:cNvPr name="AutoShape 23" id="23"/>
          <p:cNvSpPr/>
          <p:nvPr/>
        </p:nvSpPr>
        <p:spPr>
          <a:xfrm>
            <a:off x="779140" y="839391"/>
            <a:ext cx="15385004" cy="0"/>
          </a:xfrm>
          <a:prstGeom prst="line">
            <a:avLst/>
          </a:prstGeom>
          <a:ln cap="rnd" w="104775">
            <a:gradFill>
              <a:gsLst>
                <a:gs pos="0">
                  <a:srgbClr val="319A9C">
                    <a:alpha val="100000"/>
                  </a:srgbClr>
                </a:gs>
                <a:gs pos="100000">
                  <a:srgbClr val="0452A5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9606" y="1520998"/>
            <a:ext cx="9552253" cy="8273714"/>
            <a:chOff x="0" y="0"/>
            <a:chExt cx="1479894" cy="12818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79894" cy="1281815"/>
            </a:xfrm>
            <a:custGeom>
              <a:avLst/>
              <a:gdLst/>
              <a:ahLst/>
              <a:cxnLst/>
              <a:rect r="r" b="b" t="t" l="l"/>
              <a:pathLst>
                <a:path h="1281815" w="1479894">
                  <a:moveTo>
                    <a:pt x="53492" y="0"/>
                  </a:moveTo>
                  <a:lnTo>
                    <a:pt x="1426402" y="0"/>
                  </a:lnTo>
                  <a:cubicBezTo>
                    <a:pt x="1440589" y="0"/>
                    <a:pt x="1454195" y="5636"/>
                    <a:pt x="1464227" y="15667"/>
                  </a:cubicBezTo>
                  <a:cubicBezTo>
                    <a:pt x="1474258" y="25699"/>
                    <a:pt x="1479894" y="39305"/>
                    <a:pt x="1479894" y="53492"/>
                  </a:cubicBezTo>
                  <a:lnTo>
                    <a:pt x="1479894" y="1228323"/>
                  </a:lnTo>
                  <a:cubicBezTo>
                    <a:pt x="1479894" y="1242510"/>
                    <a:pt x="1474258" y="1256116"/>
                    <a:pt x="1464227" y="1266148"/>
                  </a:cubicBezTo>
                  <a:cubicBezTo>
                    <a:pt x="1454195" y="1276179"/>
                    <a:pt x="1440589" y="1281815"/>
                    <a:pt x="1426402" y="1281815"/>
                  </a:cubicBezTo>
                  <a:lnTo>
                    <a:pt x="53492" y="1281815"/>
                  </a:lnTo>
                  <a:cubicBezTo>
                    <a:pt x="39305" y="1281815"/>
                    <a:pt x="25699" y="1276179"/>
                    <a:pt x="15667" y="1266148"/>
                  </a:cubicBezTo>
                  <a:cubicBezTo>
                    <a:pt x="5636" y="1256116"/>
                    <a:pt x="0" y="1242510"/>
                    <a:pt x="0" y="1228323"/>
                  </a:cubicBezTo>
                  <a:lnTo>
                    <a:pt x="0" y="53492"/>
                  </a:lnTo>
                  <a:cubicBezTo>
                    <a:pt x="0" y="39305"/>
                    <a:pt x="5636" y="25699"/>
                    <a:pt x="15667" y="15667"/>
                  </a:cubicBezTo>
                  <a:cubicBezTo>
                    <a:pt x="25699" y="5636"/>
                    <a:pt x="39305" y="0"/>
                    <a:pt x="53492" y="0"/>
                  </a:cubicBezTo>
                  <a:close/>
                </a:path>
              </a:pathLst>
            </a:custGeom>
            <a:blipFill>
              <a:blip r:embed="rId2"/>
              <a:stretch>
                <a:fillRect l="-15002" t="0" r="-1500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198638" y="5393258"/>
            <a:ext cx="7421355" cy="4401453"/>
            <a:chOff x="0" y="0"/>
            <a:chExt cx="1954596" cy="11592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54596" cy="1159231"/>
            </a:xfrm>
            <a:custGeom>
              <a:avLst/>
              <a:gdLst/>
              <a:ahLst/>
              <a:cxnLst/>
              <a:rect r="r" b="b" t="t" l="l"/>
              <a:pathLst>
                <a:path h="1159231" w="1954596">
                  <a:moveTo>
                    <a:pt x="74067" y="0"/>
                  </a:moveTo>
                  <a:lnTo>
                    <a:pt x="1880529" y="0"/>
                  </a:lnTo>
                  <a:cubicBezTo>
                    <a:pt x="1900173" y="0"/>
                    <a:pt x="1919012" y="7803"/>
                    <a:pt x="1932902" y="21694"/>
                  </a:cubicBezTo>
                  <a:cubicBezTo>
                    <a:pt x="1946792" y="35584"/>
                    <a:pt x="1954596" y="54423"/>
                    <a:pt x="1954596" y="74067"/>
                  </a:cubicBezTo>
                  <a:lnTo>
                    <a:pt x="1954596" y="1085164"/>
                  </a:lnTo>
                  <a:cubicBezTo>
                    <a:pt x="1954596" y="1104807"/>
                    <a:pt x="1946792" y="1123647"/>
                    <a:pt x="1932902" y="1137537"/>
                  </a:cubicBezTo>
                  <a:cubicBezTo>
                    <a:pt x="1919012" y="1151427"/>
                    <a:pt x="1900173" y="1159231"/>
                    <a:pt x="1880529" y="1159231"/>
                  </a:cubicBezTo>
                  <a:lnTo>
                    <a:pt x="74067" y="1159231"/>
                  </a:lnTo>
                  <a:cubicBezTo>
                    <a:pt x="54423" y="1159231"/>
                    <a:pt x="35584" y="1151427"/>
                    <a:pt x="21694" y="1137537"/>
                  </a:cubicBezTo>
                  <a:cubicBezTo>
                    <a:pt x="7803" y="1123647"/>
                    <a:pt x="0" y="1104807"/>
                    <a:pt x="0" y="1085164"/>
                  </a:cubicBezTo>
                  <a:lnTo>
                    <a:pt x="0" y="74067"/>
                  </a:lnTo>
                  <a:cubicBezTo>
                    <a:pt x="0" y="54423"/>
                    <a:pt x="7803" y="35584"/>
                    <a:pt x="21694" y="21694"/>
                  </a:cubicBezTo>
                  <a:cubicBezTo>
                    <a:pt x="35584" y="7803"/>
                    <a:pt x="54423" y="0"/>
                    <a:pt x="74067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954596" cy="11973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67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2444616" y="686991"/>
            <a:ext cx="12935616" cy="0"/>
          </a:xfrm>
          <a:prstGeom prst="line">
            <a:avLst/>
          </a:prstGeom>
          <a:ln cap="rnd" w="104775">
            <a:gradFill>
              <a:gsLst>
                <a:gs pos="0">
                  <a:srgbClr val="319A9C">
                    <a:alpha val="100000"/>
                  </a:srgbClr>
                </a:gs>
                <a:gs pos="100000">
                  <a:srgbClr val="0452A5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0540469" y="2905597"/>
            <a:ext cx="7421355" cy="2138293"/>
            <a:chOff x="0" y="0"/>
            <a:chExt cx="1954596" cy="5631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54596" cy="563172"/>
            </a:xfrm>
            <a:custGeom>
              <a:avLst/>
              <a:gdLst/>
              <a:ahLst/>
              <a:cxnLst/>
              <a:rect r="r" b="b" t="t" l="l"/>
              <a:pathLst>
                <a:path h="563172" w="1954596">
                  <a:moveTo>
                    <a:pt x="57376" y="0"/>
                  </a:moveTo>
                  <a:lnTo>
                    <a:pt x="1897220" y="0"/>
                  </a:lnTo>
                  <a:cubicBezTo>
                    <a:pt x="1912437" y="0"/>
                    <a:pt x="1927031" y="6045"/>
                    <a:pt x="1937791" y="16805"/>
                  </a:cubicBezTo>
                  <a:cubicBezTo>
                    <a:pt x="1948551" y="27565"/>
                    <a:pt x="1954596" y="42159"/>
                    <a:pt x="1954596" y="57376"/>
                  </a:cubicBezTo>
                  <a:lnTo>
                    <a:pt x="1954596" y="505796"/>
                  </a:lnTo>
                  <a:cubicBezTo>
                    <a:pt x="1954596" y="537484"/>
                    <a:pt x="1928908" y="563172"/>
                    <a:pt x="1897220" y="563172"/>
                  </a:cubicBezTo>
                  <a:lnTo>
                    <a:pt x="57376" y="563172"/>
                  </a:lnTo>
                  <a:cubicBezTo>
                    <a:pt x="25688" y="563172"/>
                    <a:pt x="0" y="537484"/>
                    <a:pt x="0" y="505796"/>
                  </a:cubicBezTo>
                  <a:lnTo>
                    <a:pt x="0" y="57376"/>
                  </a:lnTo>
                  <a:cubicBezTo>
                    <a:pt x="0" y="25688"/>
                    <a:pt x="25688" y="0"/>
                    <a:pt x="5737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19A9C">
                    <a:alpha val="100000"/>
                  </a:srgbClr>
                </a:gs>
                <a:gs pos="100000">
                  <a:srgbClr val="0452A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954596" cy="601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67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628783" y="2208065"/>
            <a:ext cx="1955414" cy="468583"/>
            <a:chOff x="0" y="0"/>
            <a:chExt cx="515006" cy="12341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15006" cy="123413"/>
            </a:xfrm>
            <a:custGeom>
              <a:avLst/>
              <a:gdLst/>
              <a:ahLst/>
              <a:cxnLst/>
              <a:rect r="r" b="b" t="t" l="l"/>
              <a:pathLst>
                <a:path h="123413" w="515006">
                  <a:moveTo>
                    <a:pt x="61706" y="0"/>
                  </a:moveTo>
                  <a:lnTo>
                    <a:pt x="453300" y="0"/>
                  </a:lnTo>
                  <a:cubicBezTo>
                    <a:pt x="487379" y="0"/>
                    <a:pt x="515006" y="27627"/>
                    <a:pt x="515006" y="61706"/>
                  </a:cubicBezTo>
                  <a:lnTo>
                    <a:pt x="515006" y="61706"/>
                  </a:lnTo>
                  <a:cubicBezTo>
                    <a:pt x="515006" y="95786"/>
                    <a:pt x="487379" y="123413"/>
                    <a:pt x="453300" y="123413"/>
                  </a:cubicBezTo>
                  <a:lnTo>
                    <a:pt x="61706" y="123413"/>
                  </a:lnTo>
                  <a:cubicBezTo>
                    <a:pt x="27627" y="123413"/>
                    <a:pt x="0" y="95786"/>
                    <a:pt x="0" y="61706"/>
                  </a:cubicBezTo>
                  <a:lnTo>
                    <a:pt x="0" y="61706"/>
                  </a:lnTo>
                  <a:cubicBezTo>
                    <a:pt x="0" y="27627"/>
                    <a:pt x="27627" y="0"/>
                    <a:pt x="61706" y="0"/>
                  </a:cubicBezTo>
                  <a:close/>
                </a:path>
              </a:pathLst>
            </a:custGeom>
            <a:solidFill>
              <a:srgbClr val="319A9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15006" cy="161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677856" y="2208065"/>
            <a:ext cx="1955414" cy="468583"/>
            <a:chOff x="0" y="0"/>
            <a:chExt cx="515006" cy="12341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15006" cy="123413"/>
            </a:xfrm>
            <a:custGeom>
              <a:avLst/>
              <a:gdLst/>
              <a:ahLst/>
              <a:cxnLst/>
              <a:rect r="r" b="b" t="t" l="l"/>
              <a:pathLst>
                <a:path h="123413" w="515006">
                  <a:moveTo>
                    <a:pt x="61706" y="0"/>
                  </a:moveTo>
                  <a:lnTo>
                    <a:pt x="453300" y="0"/>
                  </a:lnTo>
                  <a:cubicBezTo>
                    <a:pt x="487379" y="0"/>
                    <a:pt x="515006" y="27627"/>
                    <a:pt x="515006" y="61706"/>
                  </a:cubicBezTo>
                  <a:lnTo>
                    <a:pt x="515006" y="61706"/>
                  </a:lnTo>
                  <a:cubicBezTo>
                    <a:pt x="515006" y="95786"/>
                    <a:pt x="487379" y="123413"/>
                    <a:pt x="453300" y="123413"/>
                  </a:cubicBezTo>
                  <a:lnTo>
                    <a:pt x="61706" y="123413"/>
                  </a:lnTo>
                  <a:cubicBezTo>
                    <a:pt x="27627" y="123413"/>
                    <a:pt x="0" y="95786"/>
                    <a:pt x="0" y="61706"/>
                  </a:cubicBezTo>
                  <a:lnTo>
                    <a:pt x="0" y="61706"/>
                  </a:lnTo>
                  <a:cubicBezTo>
                    <a:pt x="0" y="27627"/>
                    <a:pt x="27627" y="0"/>
                    <a:pt x="61706" y="0"/>
                  </a:cubicBezTo>
                  <a:close/>
                </a:path>
              </a:pathLst>
            </a:custGeom>
            <a:solidFill>
              <a:srgbClr val="0F5C9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515006" cy="161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0915620" y="5797287"/>
            <a:ext cx="902495" cy="777787"/>
          </a:xfrm>
          <a:custGeom>
            <a:avLst/>
            <a:gdLst/>
            <a:ahLst/>
            <a:cxnLst/>
            <a:rect r="r" b="b" t="t" l="l"/>
            <a:pathLst>
              <a:path h="777787" w="902495">
                <a:moveTo>
                  <a:pt x="0" y="0"/>
                </a:moveTo>
                <a:lnTo>
                  <a:pt x="902496" y="0"/>
                </a:lnTo>
                <a:lnTo>
                  <a:pt x="902496" y="777787"/>
                </a:lnTo>
                <a:lnTo>
                  <a:pt x="0" y="7777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923713" y="6860824"/>
            <a:ext cx="894402" cy="894402"/>
          </a:xfrm>
          <a:custGeom>
            <a:avLst/>
            <a:gdLst/>
            <a:ahLst/>
            <a:cxnLst/>
            <a:rect r="r" b="b" t="t" l="l"/>
            <a:pathLst>
              <a:path h="894402" w="894402">
                <a:moveTo>
                  <a:pt x="0" y="0"/>
                </a:moveTo>
                <a:lnTo>
                  <a:pt x="894403" y="0"/>
                </a:lnTo>
                <a:lnTo>
                  <a:pt x="894403" y="894402"/>
                </a:lnTo>
                <a:lnTo>
                  <a:pt x="0" y="8944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0923713" y="8040976"/>
            <a:ext cx="940980" cy="972817"/>
          </a:xfrm>
          <a:custGeom>
            <a:avLst/>
            <a:gdLst/>
            <a:ahLst/>
            <a:cxnLst/>
            <a:rect r="r" b="b" t="t" l="l"/>
            <a:pathLst>
              <a:path h="972817" w="940980">
                <a:moveTo>
                  <a:pt x="0" y="0"/>
                </a:moveTo>
                <a:lnTo>
                  <a:pt x="940980" y="0"/>
                </a:lnTo>
                <a:lnTo>
                  <a:pt x="940980" y="972817"/>
                </a:lnTo>
                <a:lnTo>
                  <a:pt x="0" y="9728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1095767" y="3438336"/>
            <a:ext cx="6072335" cy="1272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6"/>
              </a:lnSpc>
            </a:pPr>
            <a:r>
              <a:rPr lang="en-US" b="true" sz="5836" spc="-53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Unique Value Proposition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006391" y="2253344"/>
            <a:ext cx="1200198" cy="363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7"/>
              </a:lnSpc>
              <a:spcBef>
                <a:spcPct val="0"/>
              </a:spcBef>
            </a:pPr>
            <a:r>
              <a:rPr lang="en-US" sz="2190" spc="-16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Wellne</a:t>
            </a:r>
            <a:r>
              <a:rPr lang="en-US" sz="2190" spc="-16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016350" y="2270114"/>
            <a:ext cx="1467612" cy="32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1"/>
              </a:lnSpc>
              <a:spcBef>
                <a:spcPct val="0"/>
              </a:spcBef>
            </a:pPr>
            <a:r>
              <a:rPr lang="en-US" sz="1965" spc="-15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Convenience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74412" y="430344"/>
            <a:ext cx="1436319" cy="330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7"/>
              </a:lnSpc>
              <a:spcBef>
                <a:spcPct val="0"/>
              </a:spcBef>
            </a:pPr>
            <a:r>
              <a:rPr lang="en-US" sz="1969" spc="-22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HealthCura.Ai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746626" y="420819"/>
            <a:ext cx="2215199" cy="373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7"/>
              </a:lnSpc>
              <a:spcBef>
                <a:spcPct val="0"/>
              </a:spcBef>
            </a:pPr>
            <a:r>
              <a:rPr lang="en-US" sz="2169" spc="-24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Presentation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151709" y="5967741"/>
            <a:ext cx="2651447" cy="389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All in one platform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151709" y="7089586"/>
            <a:ext cx="1927101" cy="389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Leveraging AI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058138" y="8308946"/>
            <a:ext cx="4851648" cy="389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24/7 access to healthcare services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993551" cy="10287000"/>
            <a:chOff x="0" y="0"/>
            <a:chExt cx="1548263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48263" cy="1593725"/>
            </a:xfrm>
            <a:custGeom>
              <a:avLst/>
              <a:gdLst/>
              <a:ahLst/>
              <a:cxnLst/>
              <a:rect r="r" b="b" t="t" l="l"/>
              <a:pathLst>
                <a:path h="1593725" w="1548263">
                  <a:moveTo>
                    <a:pt x="72821" y="0"/>
                  </a:moveTo>
                  <a:lnTo>
                    <a:pt x="1475442" y="0"/>
                  </a:lnTo>
                  <a:cubicBezTo>
                    <a:pt x="1494755" y="0"/>
                    <a:pt x="1513277" y="7672"/>
                    <a:pt x="1526934" y="21329"/>
                  </a:cubicBezTo>
                  <a:cubicBezTo>
                    <a:pt x="1540590" y="34985"/>
                    <a:pt x="1548263" y="53508"/>
                    <a:pt x="1548263" y="72821"/>
                  </a:cubicBezTo>
                  <a:lnTo>
                    <a:pt x="1548263" y="1520904"/>
                  </a:lnTo>
                  <a:cubicBezTo>
                    <a:pt x="1548263" y="1540218"/>
                    <a:pt x="1540590" y="1558740"/>
                    <a:pt x="1526934" y="1572397"/>
                  </a:cubicBezTo>
                  <a:cubicBezTo>
                    <a:pt x="1513277" y="1586053"/>
                    <a:pt x="1494755" y="1593725"/>
                    <a:pt x="1475442" y="1593725"/>
                  </a:cubicBezTo>
                  <a:lnTo>
                    <a:pt x="72821" y="1593725"/>
                  </a:lnTo>
                  <a:cubicBezTo>
                    <a:pt x="32603" y="1593725"/>
                    <a:pt x="0" y="1561122"/>
                    <a:pt x="0" y="1520904"/>
                  </a:cubicBezTo>
                  <a:lnTo>
                    <a:pt x="0" y="72821"/>
                  </a:lnTo>
                  <a:cubicBezTo>
                    <a:pt x="0" y="53508"/>
                    <a:pt x="7672" y="34985"/>
                    <a:pt x="21329" y="21329"/>
                  </a:cubicBezTo>
                  <a:cubicBezTo>
                    <a:pt x="34985" y="7672"/>
                    <a:pt x="53508" y="0"/>
                    <a:pt x="72821" y="0"/>
                  </a:cubicBezTo>
                  <a:close/>
                </a:path>
              </a:pathLst>
            </a:custGeom>
            <a:blipFill>
              <a:blip r:embed="rId2"/>
              <a:stretch>
                <a:fillRect l="-27603" t="0" r="-27081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28700" y="1028700"/>
            <a:ext cx="7413768" cy="903132"/>
          </a:xfrm>
          <a:custGeom>
            <a:avLst/>
            <a:gdLst/>
            <a:ahLst/>
            <a:cxnLst/>
            <a:rect r="r" b="b" t="t" l="l"/>
            <a:pathLst>
              <a:path h="903132" w="7413768">
                <a:moveTo>
                  <a:pt x="0" y="0"/>
                </a:moveTo>
                <a:lnTo>
                  <a:pt x="7413768" y="0"/>
                </a:lnTo>
                <a:lnTo>
                  <a:pt x="7413768" y="903132"/>
                </a:lnTo>
                <a:lnTo>
                  <a:pt x="0" y="9031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8863087"/>
            <a:ext cx="750572" cy="750572"/>
          </a:xfrm>
          <a:custGeom>
            <a:avLst/>
            <a:gdLst/>
            <a:ahLst/>
            <a:cxnLst/>
            <a:rect r="r" b="b" t="t" l="l"/>
            <a:pathLst>
              <a:path h="750572" w="750572">
                <a:moveTo>
                  <a:pt x="0" y="0"/>
                </a:moveTo>
                <a:lnTo>
                  <a:pt x="750572" y="0"/>
                </a:lnTo>
                <a:lnTo>
                  <a:pt x="750572" y="750572"/>
                </a:lnTo>
                <a:lnTo>
                  <a:pt x="0" y="7505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01192" y="8883014"/>
            <a:ext cx="750572" cy="750572"/>
          </a:xfrm>
          <a:custGeom>
            <a:avLst/>
            <a:gdLst/>
            <a:ahLst/>
            <a:cxnLst/>
            <a:rect r="r" b="b" t="t" l="l"/>
            <a:pathLst>
              <a:path h="750572" w="750572">
                <a:moveTo>
                  <a:pt x="0" y="0"/>
                </a:moveTo>
                <a:lnTo>
                  <a:pt x="750572" y="0"/>
                </a:lnTo>
                <a:lnTo>
                  <a:pt x="750572" y="750572"/>
                </a:lnTo>
                <a:lnTo>
                  <a:pt x="0" y="7505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79095" y="3023053"/>
            <a:ext cx="7263374" cy="1282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6"/>
              </a:lnSpc>
            </a:pPr>
            <a:r>
              <a:rPr lang="en-US" sz="5836" spc="-531" b="true">
                <a:solidFill>
                  <a:srgbClr val="0F5C9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R250 Billion Market Size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9095" y="4573046"/>
            <a:ext cx="7476265" cy="51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41"/>
              </a:lnSpc>
              <a:spcBef>
                <a:spcPct val="0"/>
              </a:spcBef>
            </a:pPr>
            <a:r>
              <a:rPr lang="en-US" sz="3029" spc="-233">
                <a:solidFill>
                  <a:srgbClr val="319A9C"/>
                </a:solidFill>
                <a:latin typeface="Montserrat"/>
                <a:ea typeface="Montserrat"/>
                <a:cs typeface="Montserrat"/>
                <a:sym typeface="Montserrat"/>
              </a:rPr>
              <a:t>Our target market are: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45138" y="1140108"/>
            <a:ext cx="5873477" cy="613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7"/>
              </a:lnSpc>
              <a:spcBef>
                <a:spcPct val="0"/>
              </a:spcBef>
            </a:pPr>
            <a:r>
              <a:rPr lang="en-US" sz="3590" spc="-40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Target Market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79095" y="5220892"/>
            <a:ext cx="7476265" cy="51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4177" indent="-327088" lvl="1">
              <a:lnSpc>
                <a:spcPts val="4241"/>
              </a:lnSpc>
              <a:buFont typeface="Arial"/>
              <a:buChar char="•"/>
            </a:pPr>
            <a:r>
              <a:rPr lang="en-US" sz="3029" spc="-233">
                <a:solidFill>
                  <a:srgbClr val="319A9C"/>
                </a:solidFill>
                <a:latin typeface="Montserrat"/>
                <a:ea typeface="Montserrat"/>
                <a:cs typeface="Montserrat"/>
                <a:sym typeface="Montserrat"/>
              </a:rPr>
              <a:t>Working Professionals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79095" y="5867830"/>
            <a:ext cx="7476265" cy="51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4177" indent="-327088" lvl="1">
              <a:lnSpc>
                <a:spcPts val="4241"/>
              </a:lnSpc>
              <a:buFont typeface="Arial"/>
              <a:buChar char="•"/>
            </a:pPr>
            <a:r>
              <a:rPr lang="en-US" sz="3029" spc="-233">
                <a:solidFill>
                  <a:srgbClr val="319A9C"/>
                </a:solidFill>
                <a:latin typeface="Montserrat"/>
                <a:ea typeface="Montserrat"/>
                <a:cs typeface="Montserrat"/>
                <a:sym typeface="Montserrat"/>
              </a:rPr>
              <a:t>The Middle Class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79095" y="6514768"/>
            <a:ext cx="7476265" cy="51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4177" indent="-327088" lvl="1">
              <a:lnSpc>
                <a:spcPts val="4241"/>
              </a:lnSpc>
              <a:buFont typeface="Arial"/>
              <a:buChar char="•"/>
            </a:pPr>
            <a:r>
              <a:rPr lang="en-US" sz="3029" spc="-233">
                <a:solidFill>
                  <a:srgbClr val="319A9C"/>
                </a:solidFill>
                <a:latin typeface="Montserrat"/>
                <a:ea typeface="Montserrat"/>
                <a:cs typeface="Montserrat"/>
                <a:sym typeface="Montserrat"/>
              </a:rPr>
              <a:t>The Upper Class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79095" y="7161706"/>
            <a:ext cx="7476265" cy="51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4177" indent="-327088" lvl="1">
              <a:lnSpc>
                <a:spcPts val="4241"/>
              </a:lnSpc>
              <a:buFont typeface="Arial"/>
              <a:buChar char="•"/>
            </a:pPr>
            <a:r>
              <a:rPr lang="en-US" sz="3029" spc="-233">
                <a:solidFill>
                  <a:srgbClr val="319A9C"/>
                </a:solidFill>
                <a:latin typeface="Montserrat"/>
                <a:ea typeface="Montserrat"/>
                <a:cs typeface="Montserrat"/>
                <a:sym typeface="Montserrat"/>
              </a:rPr>
              <a:t>Medical Aid users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993551" cy="10287000"/>
            <a:chOff x="0" y="0"/>
            <a:chExt cx="1548263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48263" cy="1593725"/>
            </a:xfrm>
            <a:custGeom>
              <a:avLst/>
              <a:gdLst/>
              <a:ahLst/>
              <a:cxnLst/>
              <a:rect r="r" b="b" t="t" l="l"/>
              <a:pathLst>
                <a:path h="1593725" w="1548263">
                  <a:moveTo>
                    <a:pt x="72821" y="0"/>
                  </a:moveTo>
                  <a:lnTo>
                    <a:pt x="1475442" y="0"/>
                  </a:lnTo>
                  <a:cubicBezTo>
                    <a:pt x="1494755" y="0"/>
                    <a:pt x="1513277" y="7672"/>
                    <a:pt x="1526934" y="21329"/>
                  </a:cubicBezTo>
                  <a:cubicBezTo>
                    <a:pt x="1540590" y="34985"/>
                    <a:pt x="1548263" y="53508"/>
                    <a:pt x="1548263" y="72821"/>
                  </a:cubicBezTo>
                  <a:lnTo>
                    <a:pt x="1548263" y="1520904"/>
                  </a:lnTo>
                  <a:cubicBezTo>
                    <a:pt x="1548263" y="1540218"/>
                    <a:pt x="1540590" y="1558740"/>
                    <a:pt x="1526934" y="1572397"/>
                  </a:cubicBezTo>
                  <a:cubicBezTo>
                    <a:pt x="1513277" y="1586053"/>
                    <a:pt x="1494755" y="1593725"/>
                    <a:pt x="1475442" y="1593725"/>
                  </a:cubicBezTo>
                  <a:lnTo>
                    <a:pt x="72821" y="1593725"/>
                  </a:lnTo>
                  <a:cubicBezTo>
                    <a:pt x="32603" y="1593725"/>
                    <a:pt x="0" y="1561122"/>
                    <a:pt x="0" y="1520904"/>
                  </a:cubicBezTo>
                  <a:lnTo>
                    <a:pt x="0" y="72821"/>
                  </a:lnTo>
                  <a:cubicBezTo>
                    <a:pt x="0" y="53508"/>
                    <a:pt x="7672" y="34985"/>
                    <a:pt x="21329" y="21329"/>
                  </a:cubicBezTo>
                  <a:cubicBezTo>
                    <a:pt x="34985" y="7672"/>
                    <a:pt x="53508" y="0"/>
                    <a:pt x="72821" y="0"/>
                  </a:cubicBezTo>
                  <a:close/>
                </a:path>
              </a:pathLst>
            </a:custGeom>
            <a:blipFill>
              <a:blip r:embed="rId2"/>
              <a:stretch>
                <a:fillRect l="-21341" t="0" r="-33344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28700" y="1028700"/>
            <a:ext cx="7413768" cy="903132"/>
          </a:xfrm>
          <a:custGeom>
            <a:avLst/>
            <a:gdLst/>
            <a:ahLst/>
            <a:cxnLst/>
            <a:rect r="r" b="b" t="t" l="l"/>
            <a:pathLst>
              <a:path h="903132" w="7413768">
                <a:moveTo>
                  <a:pt x="0" y="0"/>
                </a:moveTo>
                <a:lnTo>
                  <a:pt x="7413768" y="0"/>
                </a:lnTo>
                <a:lnTo>
                  <a:pt x="7413768" y="903132"/>
                </a:lnTo>
                <a:lnTo>
                  <a:pt x="0" y="9031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99729" y="4877460"/>
            <a:ext cx="1090818" cy="1039998"/>
          </a:xfrm>
          <a:custGeom>
            <a:avLst/>
            <a:gdLst/>
            <a:ahLst/>
            <a:cxnLst/>
            <a:rect r="r" b="b" t="t" l="l"/>
            <a:pathLst>
              <a:path h="1039998" w="1090818">
                <a:moveTo>
                  <a:pt x="0" y="0"/>
                </a:moveTo>
                <a:lnTo>
                  <a:pt x="1090818" y="0"/>
                </a:lnTo>
                <a:lnTo>
                  <a:pt x="1090818" y="1039998"/>
                </a:lnTo>
                <a:lnTo>
                  <a:pt x="0" y="10399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5129" t="0" r="-34365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752209" y="4901938"/>
            <a:ext cx="1069609" cy="1015520"/>
          </a:xfrm>
          <a:custGeom>
            <a:avLst/>
            <a:gdLst/>
            <a:ahLst/>
            <a:cxnLst/>
            <a:rect r="r" b="b" t="t" l="l"/>
            <a:pathLst>
              <a:path h="1015520" w="1069609">
                <a:moveTo>
                  <a:pt x="0" y="0"/>
                </a:moveTo>
                <a:lnTo>
                  <a:pt x="1069610" y="0"/>
                </a:lnTo>
                <a:lnTo>
                  <a:pt x="1069610" y="1015520"/>
                </a:lnTo>
                <a:lnTo>
                  <a:pt x="0" y="10155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326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383794" y="4793195"/>
            <a:ext cx="1233006" cy="1233006"/>
          </a:xfrm>
          <a:custGeom>
            <a:avLst/>
            <a:gdLst/>
            <a:ahLst/>
            <a:cxnLst/>
            <a:rect r="r" b="b" t="t" l="l"/>
            <a:pathLst>
              <a:path h="1233006" w="1233006">
                <a:moveTo>
                  <a:pt x="0" y="0"/>
                </a:moveTo>
                <a:lnTo>
                  <a:pt x="1233005" y="0"/>
                </a:lnTo>
                <a:lnTo>
                  <a:pt x="1233005" y="1233006"/>
                </a:lnTo>
                <a:lnTo>
                  <a:pt x="0" y="12330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5378" t="-25378" r="-23263" b="-23263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835104" y="7460815"/>
            <a:ext cx="1352919" cy="1044096"/>
          </a:xfrm>
          <a:custGeom>
            <a:avLst/>
            <a:gdLst/>
            <a:ahLst/>
            <a:cxnLst/>
            <a:rect r="r" b="b" t="t" l="l"/>
            <a:pathLst>
              <a:path h="1044096" w="1352919">
                <a:moveTo>
                  <a:pt x="0" y="0"/>
                </a:moveTo>
                <a:lnTo>
                  <a:pt x="1352919" y="0"/>
                </a:lnTo>
                <a:lnTo>
                  <a:pt x="1352919" y="1044095"/>
                </a:lnTo>
                <a:lnTo>
                  <a:pt x="0" y="10440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3651" t="-14309" r="-38677" b="-10739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79095" y="3023053"/>
            <a:ext cx="7263374" cy="1282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6"/>
              </a:lnSpc>
            </a:pPr>
            <a:r>
              <a:rPr lang="en-US" sz="5836" spc="-531" b="true">
                <a:solidFill>
                  <a:srgbClr val="0F5C9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Digital Marketing Drive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45138" y="1140108"/>
            <a:ext cx="5873477" cy="613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7"/>
              </a:lnSpc>
              <a:spcBef>
                <a:spcPct val="0"/>
              </a:spcBef>
            </a:pPr>
            <a:r>
              <a:rPr lang="en-US" sz="3590" spc="-40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Marketing Activities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95488" y="6181772"/>
            <a:ext cx="7023127" cy="967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Use social media platforms to promote our platform and practitioners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4817" y="8535649"/>
            <a:ext cx="7354003" cy="967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Use email marketing for personalised communication and discount offers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3319" y="1028700"/>
            <a:ext cx="8394924" cy="8696037"/>
            <a:chOff x="0" y="0"/>
            <a:chExt cx="2211009" cy="22903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11009" cy="2290314"/>
            </a:xfrm>
            <a:custGeom>
              <a:avLst/>
              <a:gdLst/>
              <a:ahLst/>
              <a:cxnLst/>
              <a:rect r="r" b="b" t="t" l="l"/>
              <a:pathLst>
                <a:path h="2290314" w="2211009">
                  <a:moveTo>
                    <a:pt x="47033" y="0"/>
                  </a:moveTo>
                  <a:lnTo>
                    <a:pt x="2163976" y="0"/>
                  </a:lnTo>
                  <a:cubicBezTo>
                    <a:pt x="2176450" y="0"/>
                    <a:pt x="2188413" y="4955"/>
                    <a:pt x="2197233" y="13776"/>
                  </a:cubicBezTo>
                  <a:cubicBezTo>
                    <a:pt x="2206054" y="22596"/>
                    <a:pt x="2211009" y="34559"/>
                    <a:pt x="2211009" y="47033"/>
                  </a:cubicBezTo>
                  <a:lnTo>
                    <a:pt x="2211009" y="2243281"/>
                  </a:lnTo>
                  <a:cubicBezTo>
                    <a:pt x="2211009" y="2269257"/>
                    <a:pt x="2189951" y="2290314"/>
                    <a:pt x="2163976" y="2290314"/>
                  </a:cubicBezTo>
                  <a:lnTo>
                    <a:pt x="47033" y="2290314"/>
                  </a:lnTo>
                  <a:cubicBezTo>
                    <a:pt x="21057" y="2290314"/>
                    <a:pt x="0" y="2269257"/>
                    <a:pt x="0" y="2243281"/>
                  </a:cubicBezTo>
                  <a:lnTo>
                    <a:pt x="0" y="47033"/>
                  </a:lnTo>
                  <a:cubicBezTo>
                    <a:pt x="0" y="21057"/>
                    <a:pt x="21057" y="0"/>
                    <a:pt x="4703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19A9C">
                    <a:alpha val="100000"/>
                  </a:srgbClr>
                </a:gs>
                <a:gs pos="100000">
                  <a:srgbClr val="0452A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11009" cy="2328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6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336242" y="1185989"/>
            <a:ext cx="8499783" cy="8696037"/>
            <a:chOff x="0" y="0"/>
            <a:chExt cx="1514020" cy="15489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14020" cy="1548977"/>
            </a:xfrm>
            <a:custGeom>
              <a:avLst/>
              <a:gdLst/>
              <a:ahLst/>
              <a:cxnLst/>
              <a:rect r="r" b="b" t="t" l="l"/>
              <a:pathLst>
                <a:path h="1548977" w="1514020">
                  <a:moveTo>
                    <a:pt x="40077" y="0"/>
                  </a:moveTo>
                  <a:lnTo>
                    <a:pt x="1473943" y="0"/>
                  </a:lnTo>
                  <a:cubicBezTo>
                    <a:pt x="1484572" y="0"/>
                    <a:pt x="1494766" y="4222"/>
                    <a:pt x="1502281" y="11738"/>
                  </a:cubicBezTo>
                  <a:cubicBezTo>
                    <a:pt x="1509797" y="19254"/>
                    <a:pt x="1514020" y="29448"/>
                    <a:pt x="1514020" y="40077"/>
                  </a:cubicBezTo>
                  <a:lnTo>
                    <a:pt x="1514020" y="1508900"/>
                  </a:lnTo>
                  <a:cubicBezTo>
                    <a:pt x="1514020" y="1519529"/>
                    <a:pt x="1509797" y="1529723"/>
                    <a:pt x="1502281" y="1537239"/>
                  </a:cubicBezTo>
                  <a:cubicBezTo>
                    <a:pt x="1494766" y="1544755"/>
                    <a:pt x="1484572" y="1548977"/>
                    <a:pt x="1473943" y="1548977"/>
                  </a:cubicBezTo>
                  <a:lnTo>
                    <a:pt x="40077" y="1548977"/>
                  </a:lnTo>
                  <a:cubicBezTo>
                    <a:pt x="29448" y="1548977"/>
                    <a:pt x="19254" y="1544755"/>
                    <a:pt x="11738" y="1537239"/>
                  </a:cubicBezTo>
                  <a:cubicBezTo>
                    <a:pt x="4222" y="1529723"/>
                    <a:pt x="0" y="1519529"/>
                    <a:pt x="0" y="1508900"/>
                  </a:cubicBezTo>
                  <a:lnTo>
                    <a:pt x="0" y="40077"/>
                  </a:lnTo>
                  <a:cubicBezTo>
                    <a:pt x="0" y="29448"/>
                    <a:pt x="4222" y="19254"/>
                    <a:pt x="11738" y="11738"/>
                  </a:cubicBezTo>
                  <a:cubicBezTo>
                    <a:pt x="19254" y="4222"/>
                    <a:pt x="29448" y="0"/>
                    <a:pt x="40077" y="0"/>
                  </a:cubicBezTo>
                  <a:close/>
                </a:path>
              </a:pathLst>
            </a:custGeom>
            <a:blipFill>
              <a:blip r:embed="rId2"/>
              <a:stretch>
                <a:fillRect l="-1154" t="0" r="-1154" b="0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>
            <a:off x="626740" y="686991"/>
            <a:ext cx="15385004" cy="0"/>
          </a:xfrm>
          <a:prstGeom prst="line">
            <a:avLst/>
          </a:prstGeom>
          <a:ln cap="rnd" w="104775">
            <a:gradFill>
              <a:gsLst>
                <a:gs pos="0">
                  <a:srgbClr val="319A9C">
                    <a:alpha val="100000"/>
                  </a:srgbClr>
                </a:gs>
                <a:gs pos="100000">
                  <a:srgbClr val="0452A5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779140" y="839391"/>
            <a:ext cx="15385004" cy="0"/>
          </a:xfrm>
          <a:prstGeom prst="line">
            <a:avLst/>
          </a:prstGeom>
          <a:ln cap="rnd" w="104775">
            <a:gradFill>
              <a:gsLst>
                <a:gs pos="0">
                  <a:srgbClr val="319A9C">
                    <a:alpha val="100000"/>
                  </a:srgbClr>
                </a:gs>
                <a:gs pos="100000">
                  <a:srgbClr val="0452A5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028700" y="4674917"/>
            <a:ext cx="5958095" cy="468583"/>
            <a:chOff x="0" y="0"/>
            <a:chExt cx="1569210" cy="1234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69210" cy="123413"/>
            </a:xfrm>
            <a:custGeom>
              <a:avLst/>
              <a:gdLst/>
              <a:ahLst/>
              <a:cxnLst/>
              <a:rect r="r" b="b" t="t" l="l"/>
              <a:pathLst>
                <a:path h="123413" w="1569210">
                  <a:moveTo>
                    <a:pt x="61706" y="0"/>
                  </a:moveTo>
                  <a:lnTo>
                    <a:pt x="1507504" y="0"/>
                  </a:lnTo>
                  <a:cubicBezTo>
                    <a:pt x="1541583" y="0"/>
                    <a:pt x="1569210" y="27627"/>
                    <a:pt x="1569210" y="61706"/>
                  </a:cubicBezTo>
                  <a:lnTo>
                    <a:pt x="1569210" y="61706"/>
                  </a:lnTo>
                  <a:cubicBezTo>
                    <a:pt x="1569210" y="78072"/>
                    <a:pt x="1562709" y="93767"/>
                    <a:pt x="1551137" y="105340"/>
                  </a:cubicBezTo>
                  <a:cubicBezTo>
                    <a:pt x="1539565" y="116912"/>
                    <a:pt x="1523869" y="123413"/>
                    <a:pt x="1507504" y="123413"/>
                  </a:cubicBezTo>
                  <a:lnTo>
                    <a:pt x="61706" y="123413"/>
                  </a:lnTo>
                  <a:cubicBezTo>
                    <a:pt x="27627" y="123413"/>
                    <a:pt x="0" y="95786"/>
                    <a:pt x="0" y="61706"/>
                  </a:cubicBezTo>
                  <a:lnTo>
                    <a:pt x="0" y="61706"/>
                  </a:lnTo>
                  <a:cubicBezTo>
                    <a:pt x="0" y="27627"/>
                    <a:pt x="27627" y="0"/>
                    <a:pt x="6170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569210" cy="161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88548" y="5534007"/>
            <a:ext cx="5958095" cy="468583"/>
            <a:chOff x="0" y="0"/>
            <a:chExt cx="1569210" cy="12341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69210" cy="123413"/>
            </a:xfrm>
            <a:custGeom>
              <a:avLst/>
              <a:gdLst/>
              <a:ahLst/>
              <a:cxnLst/>
              <a:rect r="r" b="b" t="t" l="l"/>
              <a:pathLst>
                <a:path h="123413" w="1569210">
                  <a:moveTo>
                    <a:pt x="61706" y="0"/>
                  </a:moveTo>
                  <a:lnTo>
                    <a:pt x="1507504" y="0"/>
                  </a:lnTo>
                  <a:cubicBezTo>
                    <a:pt x="1541583" y="0"/>
                    <a:pt x="1569210" y="27627"/>
                    <a:pt x="1569210" y="61706"/>
                  </a:cubicBezTo>
                  <a:lnTo>
                    <a:pt x="1569210" y="61706"/>
                  </a:lnTo>
                  <a:cubicBezTo>
                    <a:pt x="1569210" y="78072"/>
                    <a:pt x="1562709" y="93767"/>
                    <a:pt x="1551137" y="105340"/>
                  </a:cubicBezTo>
                  <a:cubicBezTo>
                    <a:pt x="1539565" y="116912"/>
                    <a:pt x="1523869" y="123413"/>
                    <a:pt x="1507504" y="123413"/>
                  </a:cubicBezTo>
                  <a:lnTo>
                    <a:pt x="61706" y="123413"/>
                  </a:lnTo>
                  <a:cubicBezTo>
                    <a:pt x="27627" y="123413"/>
                    <a:pt x="0" y="95786"/>
                    <a:pt x="0" y="61706"/>
                  </a:cubicBezTo>
                  <a:lnTo>
                    <a:pt x="0" y="61706"/>
                  </a:lnTo>
                  <a:cubicBezTo>
                    <a:pt x="0" y="27627"/>
                    <a:pt x="27627" y="0"/>
                    <a:pt x="6170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569210" cy="161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88548" y="6393115"/>
            <a:ext cx="5958095" cy="468583"/>
            <a:chOff x="0" y="0"/>
            <a:chExt cx="1569210" cy="12341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69210" cy="123413"/>
            </a:xfrm>
            <a:custGeom>
              <a:avLst/>
              <a:gdLst/>
              <a:ahLst/>
              <a:cxnLst/>
              <a:rect r="r" b="b" t="t" l="l"/>
              <a:pathLst>
                <a:path h="123413" w="1569210">
                  <a:moveTo>
                    <a:pt x="61706" y="0"/>
                  </a:moveTo>
                  <a:lnTo>
                    <a:pt x="1507504" y="0"/>
                  </a:lnTo>
                  <a:cubicBezTo>
                    <a:pt x="1541583" y="0"/>
                    <a:pt x="1569210" y="27627"/>
                    <a:pt x="1569210" y="61706"/>
                  </a:cubicBezTo>
                  <a:lnTo>
                    <a:pt x="1569210" y="61706"/>
                  </a:lnTo>
                  <a:cubicBezTo>
                    <a:pt x="1569210" y="78072"/>
                    <a:pt x="1562709" y="93767"/>
                    <a:pt x="1551137" y="105340"/>
                  </a:cubicBezTo>
                  <a:cubicBezTo>
                    <a:pt x="1539565" y="116912"/>
                    <a:pt x="1523869" y="123413"/>
                    <a:pt x="1507504" y="123413"/>
                  </a:cubicBezTo>
                  <a:lnTo>
                    <a:pt x="61706" y="123413"/>
                  </a:lnTo>
                  <a:cubicBezTo>
                    <a:pt x="27627" y="123413"/>
                    <a:pt x="0" y="95786"/>
                    <a:pt x="0" y="61706"/>
                  </a:cubicBezTo>
                  <a:lnTo>
                    <a:pt x="0" y="61706"/>
                  </a:lnTo>
                  <a:cubicBezTo>
                    <a:pt x="0" y="27627"/>
                    <a:pt x="27627" y="0"/>
                    <a:pt x="6170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569210" cy="161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88548" y="7252224"/>
            <a:ext cx="5958095" cy="468583"/>
            <a:chOff x="0" y="0"/>
            <a:chExt cx="1569210" cy="12341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69210" cy="123413"/>
            </a:xfrm>
            <a:custGeom>
              <a:avLst/>
              <a:gdLst/>
              <a:ahLst/>
              <a:cxnLst/>
              <a:rect r="r" b="b" t="t" l="l"/>
              <a:pathLst>
                <a:path h="123413" w="1569210">
                  <a:moveTo>
                    <a:pt x="61706" y="0"/>
                  </a:moveTo>
                  <a:lnTo>
                    <a:pt x="1507504" y="0"/>
                  </a:lnTo>
                  <a:cubicBezTo>
                    <a:pt x="1541583" y="0"/>
                    <a:pt x="1569210" y="27627"/>
                    <a:pt x="1569210" y="61706"/>
                  </a:cubicBezTo>
                  <a:lnTo>
                    <a:pt x="1569210" y="61706"/>
                  </a:lnTo>
                  <a:cubicBezTo>
                    <a:pt x="1569210" y="78072"/>
                    <a:pt x="1562709" y="93767"/>
                    <a:pt x="1551137" y="105340"/>
                  </a:cubicBezTo>
                  <a:cubicBezTo>
                    <a:pt x="1539565" y="116912"/>
                    <a:pt x="1523869" y="123413"/>
                    <a:pt x="1507504" y="123413"/>
                  </a:cubicBezTo>
                  <a:lnTo>
                    <a:pt x="61706" y="123413"/>
                  </a:lnTo>
                  <a:cubicBezTo>
                    <a:pt x="27627" y="123413"/>
                    <a:pt x="0" y="95786"/>
                    <a:pt x="0" y="61706"/>
                  </a:cubicBezTo>
                  <a:lnTo>
                    <a:pt x="0" y="61706"/>
                  </a:lnTo>
                  <a:cubicBezTo>
                    <a:pt x="0" y="27627"/>
                    <a:pt x="27627" y="0"/>
                    <a:pt x="6170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569210" cy="161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88548" y="8111332"/>
            <a:ext cx="5958095" cy="468583"/>
            <a:chOff x="0" y="0"/>
            <a:chExt cx="1569210" cy="12341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569210" cy="123413"/>
            </a:xfrm>
            <a:custGeom>
              <a:avLst/>
              <a:gdLst/>
              <a:ahLst/>
              <a:cxnLst/>
              <a:rect r="r" b="b" t="t" l="l"/>
              <a:pathLst>
                <a:path h="123413" w="1569210">
                  <a:moveTo>
                    <a:pt x="61706" y="0"/>
                  </a:moveTo>
                  <a:lnTo>
                    <a:pt x="1507504" y="0"/>
                  </a:lnTo>
                  <a:cubicBezTo>
                    <a:pt x="1541583" y="0"/>
                    <a:pt x="1569210" y="27627"/>
                    <a:pt x="1569210" y="61706"/>
                  </a:cubicBezTo>
                  <a:lnTo>
                    <a:pt x="1569210" y="61706"/>
                  </a:lnTo>
                  <a:cubicBezTo>
                    <a:pt x="1569210" y="78072"/>
                    <a:pt x="1562709" y="93767"/>
                    <a:pt x="1551137" y="105340"/>
                  </a:cubicBezTo>
                  <a:cubicBezTo>
                    <a:pt x="1539565" y="116912"/>
                    <a:pt x="1523869" y="123413"/>
                    <a:pt x="1507504" y="123413"/>
                  </a:cubicBezTo>
                  <a:lnTo>
                    <a:pt x="61706" y="123413"/>
                  </a:lnTo>
                  <a:cubicBezTo>
                    <a:pt x="27627" y="123413"/>
                    <a:pt x="0" y="95786"/>
                    <a:pt x="0" y="61706"/>
                  </a:cubicBezTo>
                  <a:lnTo>
                    <a:pt x="0" y="61706"/>
                  </a:lnTo>
                  <a:cubicBezTo>
                    <a:pt x="0" y="27627"/>
                    <a:pt x="27627" y="0"/>
                    <a:pt x="6170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569210" cy="161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3601802" y="1276801"/>
            <a:ext cx="1599321" cy="1165227"/>
          </a:xfrm>
          <a:custGeom>
            <a:avLst/>
            <a:gdLst/>
            <a:ahLst/>
            <a:cxnLst/>
            <a:rect r="r" b="b" t="t" l="l"/>
            <a:pathLst>
              <a:path h="1165227" w="1599321">
                <a:moveTo>
                  <a:pt x="0" y="0"/>
                </a:moveTo>
                <a:lnTo>
                  <a:pt x="1599321" y="0"/>
                </a:lnTo>
                <a:lnTo>
                  <a:pt x="1599321" y="1165227"/>
                </a:lnTo>
                <a:lnTo>
                  <a:pt x="0" y="11652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2378" r="0" b="-14875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179095" y="3023053"/>
            <a:ext cx="7263374" cy="1282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6"/>
              </a:lnSpc>
            </a:pPr>
            <a:r>
              <a:rPr lang="en-US" sz="5836" spc="-53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HealthCura.Ai and Partners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410792" y="411294"/>
            <a:ext cx="1146298" cy="494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7"/>
              </a:lnSpc>
              <a:spcBef>
                <a:spcPct val="0"/>
              </a:spcBef>
            </a:pPr>
            <a:r>
              <a:rPr lang="en-US" sz="2869" spc="-32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2025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50472" y="4692039"/>
            <a:ext cx="5958095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1B68A1"/>
                </a:solidFill>
                <a:latin typeface="Canva Sans"/>
                <a:ea typeface="Canva Sans"/>
                <a:cs typeface="Canva Sans"/>
                <a:sym typeface="Canva Sans"/>
              </a:rPr>
              <a:t>Medirite, Dischem, Clicks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50472" y="5534025"/>
            <a:ext cx="5958095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1B68A1"/>
                </a:solidFill>
                <a:latin typeface="Canva Sans"/>
                <a:ea typeface="Canva Sans"/>
                <a:cs typeface="Canva Sans"/>
                <a:sym typeface="Canva Sans"/>
              </a:rPr>
              <a:t>Private Practitioners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28700" y="6393115"/>
            <a:ext cx="5958095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1B68A1"/>
                </a:solidFill>
                <a:latin typeface="Canva Sans"/>
                <a:ea typeface="Canva Sans"/>
                <a:cs typeface="Canva Sans"/>
                <a:sym typeface="Canva Sans"/>
              </a:rPr>
              <a:t>Council of Medical Schemes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88548" y="7252224"/>
            <a:ext cx="5958095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1B68A1"/>
                </a:solidFill>
                <a:latin typeface="Canva Sans"/>
                <a:ea typeface="Canva Sans"/>
                <a:cs typeface="Canva Sans"/>
                <a:sym typeface="Canva Sans"/>
              </a:rPr>
              <a:t>HPCSA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28700" y="8111332"/>
            <a:ext cx="5958095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1B68A1"/>
                </a:solidFill>
                <a:latin typeface="Canva Sans"/>
                <a:ea typeface="Canva Sans"/>
                <a:cs typeface="Canva Sans"/>
                <a:sym typeface="Canva Sans"/>
              </a:rPr>
              <a:t>Discovery Insurance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3319" y="1028700"/>
            <a:ext cx="8394924" cy="8696037"/>
            <a:chOff x="0" y="0"/>
            <a:chExt cx="2211009" cy="22903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11009" cy="2290314"/>
            </a:xfrm>
            <a:custGeom>
              <a:avLst/>
              <a:gdLst/>
              <a:ahLst/>
              <a:cxnLst/>
              <a:rect r="r" b="b" t="t" l="l"/>
              <a:pathLst>
                <a:path h="2290314" w="2211009">
                  <a:moveTo>
                    <a:pt x="47033" y="0"/>
                  </a:moveTo>
                  <a:lnTo>
                    <a:pt x="2163976" y="0"/>
                  </a:lnTo>
                  <a:cubicBezTo>
                    <a:pt x="2176450" y="0"/>
                    <a:pt x="2188413" y="4955"/>
                    <a:pt x="2197233" y="13776"/>
                  </a:cubicBezTo>
                  <a:cubicBezTo>
                    <a:pt x="2206054" y="22596"/>
                    <a:pt x="2211009" y="34559"/>
                    <a:pt x="2211009" y="47033"/>
                  </a:cubicBezTo>
                  <a:lnTo>
                    <a:pt x="2211009" y="2243281"/>
                  </a:lnTo>
                  <a:cubicBezTo>
                    <a:pt x="2211009" y="2269257"/>
                    <a:pt x="2189951" y="2290314"/>
                    <a:pt x="2163976" y="2290314"/>
                  </a:cubicBezTo>
                  <a:lnTo>
                    <a:pt x="47033" y="2290314"/>
                  </a:lnTo>
                  <a:cubicBezTo>
                    <a:pt x="21057" y="2290314"/>
                    <a:pt x="0" y="2269257"/>
                    <a:pt x="0" y="2243281"/>
                  </a:cubicBezTo>
                  <a:lnTo>
                    <a:pt x="0" y="47033"/>
                  </a:lnTo>
                  <a:cubicBezTo>
                    <a:pt x="0" y="21057"/>
                    <a:pt x="21057" y="0"/>
                    <a:pt x="4703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19A9C">
                    <a:alpha val="100000"/>
                  </a:srgbClr>
                </a:gs>
                <a:gs pos="100000">
                  <a:srgbClr val="0452A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11009" cy="2328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67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626740" y="686991"/>
            <a:ext cx="15385004" cy="0"/>
          </a:xfrm>
          <a:prstGeom prst="line">
            <a:avLst/>
          </a:prstGeom>
          <a:ln cap="rnd" w="104775">
            <a:gradFill>
              <a:gsLst>
                <a:gs pos="0">
                  <a:srgbClr val="319A9C">
                    <a:alpha val="100000"/>
                  </a:srgbClr>
                </a:gs>
                <a:gs pos="100000">
                  <a:srgbClr val="0452A5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779140" y="839391"/>
            <a:ext cx="15385004" cy="0"/>
          </a:xfrm>
          <a:prstGeom prst="line">
            <a:avLst/>
          </a:prstGeom>
          <a:ln cap="rnd" w="104775">
            <a:gradFill>
              <a:gsLst>
                <a:gs pos="0">
                  <a:srgbClr val="319A9C">
                    <a:alpha val="100000"/>
                  </a:srgbClr>
                </a:gs>
                <a:gs pos="100000">
                  <a:srgbClr val="0452A5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6410792" y="411294"/>
            <a:ext cx="1146298" cy="494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7"/>
              </a:lnSpc>
              <a:spcBef>
                <a:spcPct val="0"/>
              </a:spcBef>
            </a:pPr>
            <a:r>
              <a:rPr lang="en-US" sz="2869" spc="-32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HC.AI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144000" y="1028700"/>
            <a:ext cx="8394924" cy="8696037"/>
            <a:chOff x="0" y="0"/>
            <a:chExt cx="2211009" cy="22903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11009" cy="2290314"/>
            </a:xfrm>
            <a:custGeom>
              <a:avLst/>
              <a:gdLst/>
              <a:ahLst/>
              <a:cxnLst/>
              <a:rect r="r" b="b" t="t" l="l"/>
              <a:pathLst>
                <a:path h="2290314" w="2211009">
                  <a:moveTo>
                    <a:pt x="47033" y="0"/>
                  </a:moveTo>
                  <a:lnTo>
                    <a:pt x="2163976" y="0"/>
                  </a:lnTo>
                  <a:cubicBezTo>
                    <a:pt x="2176450" y="0"/>
                    <a:pt x="2188413" y="4955"/>
                    <a:pt x="2197233" y="13776"/>
                  </a:cubicBezTo>
                  <a:cubicBezTo>
                    <a:pt x="2206054" y="22596"/>
                    <a:pt x="2211009" y="34559"/>
                    <a:pt x="2211009" y="47033"/>
                  </a:cubicBezTo>
                  <a:lnTo>
                    <a:pt x="2211009" y="2243281"/>
                  </a:lnTo>
                  <a:cubicBezTo>
                    <a:pt x="2211009" y="2269257"/>
                    <a:pt x="2189951" y="2290314"/>
                    <a:pt x="2163976" y="2290314"/>
                  </a:cubicBezTo>
                  <a:lnTo>
                    <a:pt x="47033" y="2290314"/>
                  </a:lnTo>
                  <a:cubicBezTo>
                    <a:pt x="21057" y="2290314"/>
                    <a:pt x="0" y="2269257"/>
                    <a:pt x="0" y="2243281"/>
                  </a:cubicBezTo>
                  <a:lnTo>
                    <a:pt x="0" y="47033"/>
                  </a:lnTo>
                  <a:cubicBezTo>
                    <a:pt x="0" y="21057"/>
                    <a:pt x="21057" y="0"/>
                    <a:pt x="4703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19A9C">
                    <a:alpha val="100000"/>
                  </a:srgbClr>
                </a:gs>
                <a:gs pos="100000">
                  <a:srgbClr val="0452A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211009" cy="2328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67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419908" y="1229612"/>
            <a:ext cx="2781746" cy="1335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20"/>
              </a:lnSpc>
            </a:pPr>
            <a:r>
              <a:rPr lang="en-US" sz="78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COST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32629" y="1147327"/>
            <a:ext cx="5017666" cy="1335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20"/>
              </a:lnSpc>
            </a:pPr>
            <a:r>
              <a:rPr lang="en-US" sz="78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REVENUE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71869" y="2974582"/>
            <a:ext cx="5917291" cy="606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Start-up cost of R150000: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52136" y="3909265"/>
            <a:ext cx="5917291" cy="1225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App Development R100000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71869" y="5458664"/>
            <a:ext cx="5917291" cy="606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Branding R10000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52136" y="6262966"/>
            <a:ext cx="5917291" cy="606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Paid Meta ADs R10000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71869" y="7069415"/>
            <a:ext cx="6412737" cy="1225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Search Engine Optimisation R30000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33004" y="2974582"/>
            <a:ext cx="6569193" cy="1225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 make money through fixeed commission: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58955" y="5257406"/>
            <a:ext cx="6151837" cy="606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7% on partner medical aid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141682" y="5953404"/>
            <a:ext cx="6151837" cy="1225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15% commission on other medical aid purchases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58955" y="7289432"/>
            <a:ext cx="6151837" cy="1225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10% commission on cash purchases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063454" y="4155682"/>
            <a:ext cx="7117618" cy="1225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 have an average purchase order of R250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993551" cy="10287000"/>
            <a:chOff x="0" y="0"/>
            <a:chExt cx="1548263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48263" cy="1593725"/>
            </a:xfrm>
            <a:custGeom>
              <a:avLst/>
              <a:gdLst/>
              <a:ahLst/>
              <a:cxnLst/>
              <a:rect r="r" b="b" t="t" l="l"/>
              <a:pathLst>
                <a:path h="1593725" w="1548263">
                  <a:moveTo>
                    <a:pt x="72821" y="0"/>
                  </a:moveTo>
                  <a:lnTo>
                    <a:pt x="1475442" y="0"/>
                  </a:lnTo>
                  <a:cubicBezTo>
                    <a:pt x="1494755" y="0"/>
                    <a:pt x="1513277" y="7672"/>
                    <a:pt x="1526934" y="21329"/>
                  </a:cubicBezTo>
                  <a:cubicBezTo>
                    <a:pt x="1540590" y="34985"/>
                    <a:pt x="1548263" y="53508"/>
                    <a:pt x="1548263" y="72821"/>
                  </a:cubicBezTo>
                  <a:lnTo>
                    <a:pt x="1548263" y="1520904"/>
                  </a:lnTo>
                  <a:cubicBezTo>
                    <a:pt x="1548263" y="1540218"/>
                    <a:pt x="1540590" y="1558740"/>
                    <a:pt x="1526934" y="1572397"/>
                  </a:cubicBezTo>
                  <a:cubicBezTo>
                    <a:pt x="1513277" y="1586053"/>
                    <a:pt x="1494755" y="1593725"/>
                    <a:pt x="1475442" y="1593725"/>
                  </a:cubicBezTo>
                  <a:lnTo>
                    <a:pt x="72821" y="1593725"/>
                  </a:lnTo>
                  <a:cubicBezTo>
                    <a:pt x="32603" y="1593725"/>
                    <a:pt x="0" y="1561122"/>
                    <a:pt x="0" y="1520904"/>
                  </a:cubicBezTo>
                  <a:lnTo>
                    <a:pt x="0" y="72821"/>
                  </a:lnTo>
                  <a:cubicBezTo>
                    <a:pt x="0" y="53508"/>
                    <a:pt x="7672" y="34985"/>
                    <a:pt x="21329" y="21329"/>
                  </a:cubicBezTo>
                  <a:cubicBezTo>
                    <a:pt x="34985" y="7672"/>
                    <a:pt x="53508" y="0"/>
                    <a:pt x="72821" y="0"/>
                  </a:cubicBezTo>
                  <a:close/>
                </a:path>
              </a:pathLst>
            </a:custGeom>
            <a:blipFill>
              <a:blip r:embed="rId2"/>
              <a:stretch>
                <a:fillRect l="-27541" t="0" r="-27541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28700" y="1028700"/>
            <a:ext cx="7413768" cy="903132"/>
          </a:xfrm>
          <a:custGeom>
            <a:avLst/>
            <a:gdLst/>
            <a:ahLst/>
            <a:cxnLst/>
            <a:rect r="r" b="b" t="t" l="l"/>
            <a:pathLst>
              <a:path h="903132" w="7413768">
                <a:moveTo>
                  <a:pt x="0" y="0"/>
                </a:moveTo>
                <a:lnTo>
                  <a:pt x="7413768" y="0"/>
                </a:lnTo>
                <a:lnTo>
                  <a:pt x="7413768" y="903132"/>
                </a:lnTo>
                <a:lnTo>
                  <a:pt x="0" y="9031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8863087"/>
            <a:ext cx="750572" cy="750572"/>
          </a:xfrm>
          <a:custGeom>
            <a:avLst/>
            <a:gdLst/>
            <a:ahLst/>
            <a:cxnLst/>
            <a:rect r="r" b="b" t="t" l="l"/>
            <a:pathLst>
              <a:path h="750572" w="750572">
                <a:moveTo>
                  <a:pt x="0" y="0"/>
                </a:moveTo>
                <a:lnTo>
                  <a:pt x="750572" y="0"/>
                </a:lnTo>
                <a:lnTo>
                  <a:pt x="750572" y="750572"/>
                </a:lnTo>
                <a:lnTo>
                  <a:pt x="0" y="7505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79095" y="3023053"/>
            <a:ext cx="7263374" cy="1282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6"/>
              </a:lnSpc>
            </a:pPr>
            <a:r>
              <a:rPr lang="en-US" sz="5836" spc="-531" b="true">
                <a:solidFill>
                  <a:srgbClr val="0F5C9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is our Aim in the next 12 months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9095" y="4573046"/>
            <a:ext cx="7476265" cy="51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41"/>
              </a:lnSpc>
              <a:spcBef>
                <a:spcPct val="0"/>
              </a:spcBef>
            </a:pPr>
            <a:r>
              <a:rPr lang="en-US" sz="3029" spc="-233">
                <a:solidFill>
                  <a:srgbClr val="319A9C"/>
                </a:solidFill>
                <a:latin typeface="Montserrat"/>
                <a:ea typeface="Montserrat"/>
                <a:cs typeface="Montserrat"/>
                <a:sym typeface="Montserrat"/>
              </a:rPr>
              <a:t>Our projections are as follows: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45138" y="1140108"/>
            <a:ext cx="5873477" cy="613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7"/>
              </a:lnSpc>
              <a:spcBef>
                <a:spcPct val="0"/>
              </a:spcBef>
            </a:pPr>
            <a:r>
              <a:rPr lang="en-US" sz="3590" spc="-40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Projection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9095" y="5220892"/>
            <a:ext cx="7476265" cy="51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4177" indent="-327088" lvl="1">
              <a:lnSpc>
                <a:spcPts val="4241"/>
              </a:lnSpc>
              <a:buFont typeface="Arial"/>
              <a:buChar char="•"/>
            </a:pPr>
            <a:r>
              <a:rPr lang="en-US" sz="3029" spc="-233">
                <a:solidFill>
                  <a:srgbClr val="319A9C"/>
                </a:solidFill>
                <a:latin typeface="Montserrat"/>
                <a:ea typeface="Montserrat"/>
                <a:cs typeface="Montserrat"/>
                <a:sym typeface="Montserrat"/>
              </a:rPr>
              <a:t>20000 customers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79095" y="5867830"/>
            <a:ext cx="7476265" cy="51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4177" indent="-327088" lvl="1">
              <a:lnSpc>
                <a:spcPts val="4241"/>
              </a:lnSpc>
              <a:buFont typeface="Arial"/>
              <a:buChar char="•"/>
            </a:pPr>
            <a:r>
              <a:rPr lang="en-US" sz="3029" spc="-233">
                <a:solidFill>
                  <a:srgbClr val="319A9C"/>
                </a:solidFill>
                <a:latin typeface="Montserrat"/>
                <a:ea typeface="Montserrat"/>
                <a:cs typeface="Montserrat"/>
                <a:sym typeface="Montserrat"/>
              </a:rPr>
              <a:t>R5 Million in sales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79095" y="6514768"/>
            <a:ext cx="7476265" cy="51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4177" indent="-327088" lvl="1">
              <a:lnSpc>
                <a:spcPts val="4241"/>
              </a:lnSpc>
              <a:buFont typeface="Arial"/>
              <a:buChar char="•"/>
            </a:pPr>
            <a:r>
              <a:rPr lang="en-US" sz="3029" spc="-233">
                <a:solidFill>
                  <a:srgbClr val="319A9C"/>
                </a:solidFill>
                <a:latin typeface="Montserrat"/>
                <a:ea typeface="Montserrat"/>
                <a:cs typeface="Montserrat"/>
                <a:sym typeface="Montserrat"/>
              </a:rPr>
              <a:t>R1 million in commission and other fees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79095" y="7161706"/>
            <a:ext cx="7476265" cy="51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4177" indent="-327088" lvl="1">
              <a:lnSpc>
                <a:spcPts val="4241"/>
              </a:lnSpc>
              <a:buFont typeface="Arial"/>
              <a:buChar char="•"/>
            </a:pPr>
            <a:r>
              <a:rPr lang="en-US" sz="3029" spc="-233">
                <a:solidFill>
                  <a:srgbClr val="319A9C"/>
                </a:solidFill>
                <a:latin typeface="Montserrat"/>
                <a:ea typeface="Montserrat"/>
                <a:cs typeface="Montserrat"/>
                <a:sym typeface="Montserrat"/>
              </a:rPr>
              <a:t>Nationwide reach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79095" y="7660353"/>
            <a:ext cx="7476265" cy="51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4177" indent="-327088" lvl="1">
              <a:lnSpc>
                <a:spcPts val="4241"/>
              </a:lnSpc>
              <a:buFont typeface="Arial"/>
              <a:buChar char="•"/>
            </a:pPr>
            <a:r>
              <a:rPr lang="en-US" sz="3029" spc="-233">
                <a:solidFill>
                  <a:srgbClr val="319A9C"/>
                </a:solidFill>
                <a:latin typeface="Montserrat"/>
                <a:ea typeface="Montserrat"/>
                <a:cs typeface="Montserrat"/>
                <a:sym typeface="Montserrat"/>
              </a:rPr>
              <a:t>Break-even in 6 months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DAGuItj_1Ko</dc:identifier>
  <dcterms:modified xsi:type="dcterms:W3CDTF">2011-08-01T06:04:30Z</dcterms:modified>
  <cp:revision>1</cp:revision>
  <dc:title>Blue and Green Modern Health Care Presentation</dc:title>
</cp:coreProperties>
</file>